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Lst>
  <p:notesMasterIdLst>
    <p:notesMasterId r:id="rId103"/>
  </p:notesMasterIdLst>
  <p:sldIdLst>
    <p:sldId id="256" r:id="rId2"/>
    <p:sldId id="302" r:id="rId3"/>
    <p:sldId id="265" r:id="rId4"/>
    <p:sldId id="341" r:id="rId5"/>
    <p:sldId id="343" r:id="rId6"/>
    <p:sldId id="344" r:id="rId7"/>
    <p:sldId id="309" r:id="rId8"/>
    <p:sldId id="310" r:id="rId9"/>
    <p:sldId id="342" r:id="rId10"/>
    <p:sldId id="266" r:id="rId11"/>
    <p:sldId id="314" r:id="rId12"/>
    <p:sldId id="272" r:id="rId13"/>
    <p:sldId id="273" r:id="rId14"/>
    <p:sldId id="316" r:id="rId15"/>
    <p:sldId id="274" r:id="rId16"/>
    <p:sldId id="275" r:id="rId17"/>
    <p:sldId id="276" r:id="rId18"/>
    <p:sldId id="279" r:id="rId19"/>
    <p:sldId id="277" r:id="rId20"/>
    <p:sldId id="278" r:id="rId21"/>
    <p:sldId id="280" r:id="rId22"/>
    <p:sldId id="281" r:id="rId23"/>
    <p:sldId id="282" r:id="rId24"/>
    <p:sldId id="368" r:id="rId25"/>
    <p:sldId id="369" r:id="rId26"/>
    <p:sldId id="349" r:id="rId27"/>
    <p:sldId id="350" r:id="rId28"/>
    <p:sldId id="351" r:id="rId29"/>
    <p:sldId id="370" r:id="rId30"/>
    <p:sldId id="352" r:id="rId31"/>
    <p:sldId id="353" r:id="rId32"/>
    <p:sldId id="348" r:id="rId33"/>
    <p:sldId id="283" r:id="rId34"/>
    <p:sldId id="311" r:id="rId35"/>
    <p:sldId id="312" r:id="rId36"/>
    <p:sldId id="284" r:id="rId37"/>
    <p:sldId id="285" r:id="rId38"/>
    <p:sldId id="286" r:id="rId39"/>
    <p:sldId id="287" r:id="rId40"/>
    <p:sldId id="288" r:id="rId41"/>
    <p:sldId id="289" r:id="rId42"/>
    <p:sldId id="290" r:id="rId43"/>
    <p:sldId id="291" r:id="rId44"/>
    <p:sldId id="292" r:id="rId45"/>
    <p:sldId id="293" r:id="rId46"/>
    <p:sldId id="340" r:id="rId47"/>
    <p:sldId id="294" r:id="rId48"/>
    <p:sldId id="354" r:id="rId49"/>
    <p:sldId id="355" r:id="rId50"/>
    <p:sldId id="356" r:id="rId51"/>
    <p:sldId id="357" r:id="rId52"/>
    <p:sldId id="358" r:id="rId53"/>
    <p:sldId id="359" r:id="rId54"/>
    <p:sldId id="360" r:id="rId55"/>
    <p:sldId id="361" r:id="rId56"/>
    <p:sldId id="363" r:id="rId57"/>
    <p:sldId id="364" r:id="rId58"/>
    <p:sldId id="365" r:id="rId59"/>
    <p:sldId id="362" r:id="rId60"/>
    <p:sldId id="295" r:id="rId61"/>
    <p:sldId id="313" r:id="rId62"/>
    <p:sldId id="297" r:id="rId63"/>
    <p:sldId id="317" r:id="rId64"/>
    <p:sldId id="296" r:id="rId65"/>
    <p:sldId id="298" r:id="rId66"/>
    <p:sldId id="300" r:id="rId67"/>
    <p:sldId id="299" r:id="rId68"/>
    <p:sldId id="301" r:id="rId69"/>
    <p:sldId id="303" r:id="rId70"/>
    <p:sldId id="304" r:id="rId71"/>
    <p:sldId id="305" r:id="rId72"/>
    <p:sldId id="306" r:id="rId73"/>
    <p:sldId id="307" r:id="rId74"/>
    <p:sldId id="308" r:id="rId75"/>
    <p:sldId id="318" r:id="rId76"/>
    <p:sldId id="319" r:id="rId77"/>
    <p:sldId id="320" r:id="rId78"/>
    <p:sldId id="321" r:id="rId79"/>
    <p:sldId id="322" r:id="rId80"/>
    <p:sldId id="323" r:id="rId81"/>
    <p:sldId id="324" r:id="rId82"/>
    <p:sldId id="325" r:id="rId83"/>
    <p:sldId id="326" r:id="rId84"/>
    <p:sldId id="327" r:id="rId85"/>
    <p:sldId id="329" r:id="rId86"/>
    <p:sldId id="330" r:id="rId87"/>
    <p:sldId id="331" r:id="rId88"/>
    <p:sldId id="338" r:id="rId89"/>
    <p:sldId id="332" r:id="rId90"/>
    <p:sldId id="333" r:id="rId91"/>
    <p:sldId id="334" r:id="rId92"/>
    <p:sldId id="335" r:id="rId93"/>
    <p:sldId id="336" r:id="rId94"/>
    <p:sldId id="337" r:id="rId95"/>
    <p:sldId id="339" r:id="rId96"/>
    <p:sldId id="372" r:id="rId97"/>
    <p:sldId id="371" r:id="rId98"/>
    <p:sldId id="346" r:id="rId99"/>
    <p:sldId id="366" r:id="rId100"/>
    <p:sldId id="367" r:id="rId101"/>
    <p:sldId id="328" r:id="rId10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FF"/>
    <a:srgbClr val="0070C0"/>
    <a:srgbClr val="33CC33"/>
    <a:srgbClr val="C00000"/>
    <a:srgbClr val="FFC00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71" autoAdjust="0"/>
  </p:normalViewPr>
  <p:slideViewPr>
    <p:cSldViewPr>
      <p:cViewPr varScale="1">
        <p:scale>
          <a:sx n="70" d="100"/>
          <a:sy n="70" d="100"/>
        </p:scale>
        <p:origin x="-1386" y="-9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21414"/>
    </p:cViewPr>
  </p:sorterViewPr>
  <p:notesViewPr>
    <p:cSldViewPr>
      <p:cViewPr varScale="1">
        <p:scale>
          <a:sx n="56" d="100"/>
          <a:sy n="56" d="100"/>
        </p:scale>
        <p:origin x="-2886"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tableStyles" Target="tableStyles.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BEA037-BA0B-4F59-AB47-9845C7A8C3F4}" type="doc">
      <dgm:prSet loTypeId="urn:microsoft.com/office/officeart/2005/8/layout/cycle2" loCatId="cycle" qsTypeId="urn:microsoft.com/office/officeart/2005/8/quickstyle/simple1" qsCatId="simple" csTypeId="urn:microsoft.com/office/officeart/2005/8/colors/accent3_5" csCatId="accent3" phldr="1"/>
      <dgm:spPr/>
      <dgm:t>
        <a:bodyPr/>
        <a:lstStyle/>
        <a:p>
          <a:endParaRPr lang="en-GB"/>
        </a:p>
      </dgm:t>
    </dgm:pt>
    <dgm:pt modelId="{3F7F3861-40BE-495A-B9BB-43CA9F1978CE}">
      <dgm:prSet/>
      <dgm:spPr>
        <a:solidFill>
          <a:srgbClr val="0070C0"/>
        </a:solidFill>
      </dgm:spPr>
      <dgm:t>
        <a:bodyPr/>
        <a:lstStyle/>
        <a:p>
          <a:pPr rtl="0"/>
          <a:r>
            <a:rPr lang="en-GB"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rPr>
            <a:t>Blue</a:t>
          </a:r>
          <a:endParaRPr lang="en-GB"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78378D66-19AE-4A4A-9813-8024342903C5}" type="parTrans" cxnId="{2F7FD775-715D-4C3E-9D2A-1909303249C3}">
      <dgm:prSet/>
      <dgm:spPr/>
      <dgm:t>
        <a:bodyPr/>
        <a:lstStyle/>
        <a:p>
          <a:endParaRPr lang="en-GB">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F9409509-DE02-4AF8-958C-F9E9BBEEAAD2}" type="sibTrans" cxnId="{2F7FD775-715D-4C3E-9D2A-1909303249C3}">
      <dgm:prSet/>
      <dgm:spPr/>
      <dgm:t>
        <a:bodyPr/>
        <a:lstStyle/>
        <a:p>
          <a:endParaRPr lang="en-GB">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180C7309-2329-4504-908D-DA50677DA562}">
      <dgm:prSet custT="1">
        <dgm:style>
          <a:lnRef idx="0">
            <a:schemeClr val="accent6"/>
          </a:lnRef>
          <a:fillRef idx="3">
            <a:schemeClr val="accent6"/>
          </a:fillRef>
          <a:effectRef idx="3">
            <a:schemeClr val="accent6"/>
          </a:effectRef>
          <a:fontRef idx="minor">
            <a:schemeClr val="lt1"/>
          </a:fontRef>
        </dgm:style>
      </dgm:prSet>
      <dgm:spPr>
        <a:solidFill>
          <a:srgbClr val="00B050"/>
        </a:solidFill>
      </dgm:spPr>
      <dgm:t>
        <a:bodyPr/>
        <a:lstStyle/>
        <a:p>
          <a:pPr rtl="0"/>
          <a:r>
            <a:rPr lang="en-GB" sz="28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rPr>
            <a:t>Green</a:t>
          </a:r>
          <a:endParaRPr lang="en-GB" sz="2800"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8784A96C-3484-4C00-9725-E45D57A832DD}" type="parTrans" cxnId="{5388C569-0A33-401A-9C94-42D702036B1F}">
      <dgm:prSet/>
      <dgm:spPr/>
      <dgm:t>
        <a:bodyPr/>
        <a:lstStyle/>
        <a:p>
          <a:endParaRPr lang="en-GB">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063A56D8-FFC9-4785-8BE7-8341E2708C91}" type="sibTrans" cxnId="{5388C569-0A33-401A-9C94-42D702036B1F}">
      <dgm:prSet/>
      <dgm:spPr/>
      <dgm:t>
        <a:bodyPr/>
        <a:lstStyle/>
        <a:p>
          <a:endParaRPr lang="en-GB">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C6A59F24-BAFC-4E87-92C9-B57E3B84C761}">
      <dgm:prSet custT="1"/>
      <dgm:spPr>
        <a:solidFill>
          <a:srgbClr val="FFFF00"/>
        </a:solidFill>
      </dgm:spPr>
      <dgm:t>
        <a:bodyPr/>
        <a:lstStyle/>
        <a:p>
          <a:pPr rtl="0"/>
          <a:r>
            <a:rPr lang="en-GB" sz="24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rPr>
            <a:t>Yellow</a:t>
          </a:r>
          <a:endParaRPr lang="en-GB" sz="2400"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CCA65B42-03E7-4153-85CB-5E80FE1204AA}" type="parTrans" cxnId="{189F46A1-E57D-4A99-9026-A6E03796C2A3}">
      <dgm:prSet/>
      <dgm:spPr/>
      <dgm:t>
        <a:bodyPr/>
        <a:lstStyle/>
        <a:p>
          <a:endParaRPr lang="en-GB">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C8915809-B320-4E62-A254-A353E20F0046}" type="sibTrans" cxnId="{189F46A1-E57D-4A99-9026-A6E03796C2A3}">
      <dgm:prSet/>
      <dgm:spPr/>
      <dgm:t>
        <a:bodyPr/>
        <a:lstStyle/>
        <a:p>
          <a:endParaRPr lang="en-GB">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75EB52C4-6534-44CF-8B26-A7E7FCC00E93}">
      <dgm:prSet custT="1"/>
      <dgm:spPr>
        <a:solidFill>
          <a:srgbClr val="FFC000"/>
        </a:solidFill>
      </dgm:spPr>
      <dgm:t>
        <a:bodyPr/>
        <a:lstStyle/>
        <a:p>
          <a:pPr rtl="0"/>
          <a:r>
            <a:rPr lang="en-GB" sz="20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rPr>
            <a:t>Orange</a:t>
          </a:r>
          <a:endParaRPr lang="en-GB" sz="2000"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1D925025-8C05-4EE7-8EC0-1DC7513C8CC2}" type="parTrans" cxnId="{6E379829-7C92-4FF0-8A37-8746AAC91FD8}">
      <dgm:prSet/>
      <dgm:spPr/>
      <dgm:t>
        <a:bodyPr/>
        <a:lstStyle/>
        <a:p>
          <a:endParaRPr lang="en-GB">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7FA441B9-39D4-4EFE-8F7D-B2905A1F3A98}" type="sibTrans" cxnId="{6E379829-7C92-4FF0-8A37-8746AAC91FD8}">
      <dgm:prSet/>
      <dgm:spPr/>
      <dgm:t>
        <a:bodyPr/>
        <a:lstStyle/>
        <a:p>
          <a:endParaRPr lang="en-GB">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60D7E136-BC60-452B-8B4D-A4B0BF301DF7}">
      <dgm:prSet custT="1"/>
      <dgm:spPr>
        <a:solidFill>
          <a:srgbClr val="C00000"/>
        </a:solidFill>
      </dgm:spPr>
      <dgm:t>
        <a:bodyPr/>
        <a:lstStyle/>
        <a:p>
          <a:pPr rtl="0"/>
          <a:r>
            <a:rPr lang="en-GB" sz="16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rPr>
            <a:t>Red/brown</a:t>
          </a:r>
          <a:endParaRPr lang="en-GB" sz="1600"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913944A2-56D6-402E-8C6C-ABB686905AD8}" type="parTrans" cxnId="{6A65DC17-5F9E-4B07-BFDF-96A8D3E9CE4B}">
      <dgm:prSet/>
      <dgm:spPr/>
      <dgm:t>
        <a:bodyPr/>
        <a:lstStyle/>
        <a:p>
          <a:endParaRPr lang="en-GB">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9701AA48-4748-45F4-8063-61AD68AD505C}" type="sibTrans" cxnId="{6A65DC17-5F9E-4B07-BFDF-96A8D3E9CE4B}">
      <dgm:prSet/>
      <dgm:spPr/>
      <dgm:t>
        <a:bodyPr/>
        <a:lstStyle/>
        <a:p>
          <a:endParaRPr lang="en-GB">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gm:t>
    </dgm:pt>
    <dgm:pt modelId="{A88B10B7-3057-4519-B83F-F78774F5545D}" type="pres">
      <dgm:prSet presAssocID="{3EBEA037-BA0B-4F59-AB47-9845C7A8C3F4}" presName="cycle" presStyleCnt="0">
        <dgm:presLayoutVars>
          <dgm:dir/>
          <dgm:resizeHandles val="exact"/>
        </dgm:presLayoutVars>
      </dgm:prSet>
      <dgm:spPr/>
      <dgm:t>
        <a:bodyPr/>
        <a:lstStyle/>
        <a:p>
          <a:endParaRPr lang="en-GB"/>
        </a:p>
      </dgm:t>
    </dgm:pt>
    <dgm:pt modelId="{61833315-EA2C-4E7A-9274-4A0960F51273}" type="pres">
      <dgm:prSet presAssocID="{3F7F3861-40BE-495A-B9BB-43CA9F1978CE}" presName="node" presStyleLbl="node1" presStyleIdx="0" presStyleCnt="5">
        <dgm:presLayoutVars>
          <dgm:bulletEnabled val="1"/>
        </dgm:presLayoutVars>
      </dgm:prSet>
      <dgm:spPr/>
      <dgm:t>
        <a:bodyPr/>
        <a:lstStyle/>
        <a:p>
          <a:endParaRPr lang="en-GB"/>
        </a:p>
      </dgm:t>
    </dgm:pt>
    <dgm:pt modelId="{D4EF2554-A049-4A46-970A-75A8EBBDF872}" type="pres">
      <dgm:prSet presAssocID="{F9409509-DE02-4AF8-958C-F9E9BBEEAAD2}" presName="sibTrans" presStyleLbl="sibTrans2D1" presStyleIdx="0" presStyleCnt="5"/>
      <dgm:spPr/>
      <dgm:t>
        <a:bodyPr/>
        <a:lstStyle/>
        <a:p>
          <a:endParaRPr lang="en-GB"/>
        </a:p>
      </dgm:t>
    </dgm:pt>
    <dgm:pt modelId="{F1488377-9DB5-454E-9DE9-27EF73299ACF}" type="pres">
      <dgm:prSet presAssocID="{F9409509-DE02-4AF8-958C-F9E9BBEEAAD2}" presName="connectorText" presStyleLbl="sibTrans2D1" presStyleIdx="0" presStyleCnt="5"/>
      <dgm:spPr/>
      <dgm:t>
        <a:bodyPr/>
        <a:lstStyle/>
        <a:p>
          <a:endParaRPr lang="en-GB"/>
        </a:p>
      </dgm:t>
    </dgm:pt>
    <dgm:pt modelId="{25B908E5-DAB1-49A8-86FA-9C81281BB724}" type="pres">
      <dgm:prSet presAssocID="{180C7309-2329-4504-908D-DA50677DA562}" presName="node" presStyleLbl="node1" presStyleIdx="1" presStyleCnt="5">
        <dgm:presLayoutVars>
          <dgm:bulletEnabled val="1"/>
        </dgm:presLayoutVars>
      </dgm:prSet>
      <dgm:spPr/>
      <dgm:t>
        <a:bodyPr/>
        <a:lstStyle/>
        <a:p>
          <a:endParaRPr lang="en-GB"/>
        </a:p>
      </dgm:t>
    </dgm:pt>
    <dgm:pt modelId="{EE44024D-7998-4268-AB6A-81452C7CD9AD}" type="pres">
      <dgm:prSet presAssocID="{063A56D8-FFC9-4785-8BE7-8341E2708C91}" presName="sibTrans" presStyleLbl="sibTrans2D1" presStyleIdx="1" presStyleCnt="5"/>
      <dgm:spPr/>
      <dgm:t>
        <a:bodyPr/>
        <a:lstStyle/>
        <a:p>
          <a:endParaRPr lang="en-GB"/>
        </a:p>
      </dgm:t>
    </dgm:pt>
    <dgm:pt modelId="{C0FF7764-947D-41F5-B970-3735841FBB85}" type="pres">
      <dgm:prSet presAssocID="{063A56D8-FFC9-4785-8BE7-8341E2708C91}" presName="connectorText" presStyleLbl="sibTrans2D1" presStyleIdx="1" presStyleCnt="5"/>
      <dgm:spPr/>
      <dgm:t>
        <a:bodyPr/>
        <a:lstStyle/>
        <a:p>
          <a:endParaRPr lang="en-GB"/>
        </a:p>
      </dgm:t>
    </dgm:pt>
    <dgm:pt modelId="{412C1675-5D50-4BB8-A83A-EADB0D12D5B9}" type="pres">
      <dgm:prSet presAssocID="{C6A59F24-BAFC-4E87-92C9-B57E3B84C761}" presName="node" presStyleLbl="node1" presStyleIdx="2" presStyleCnt="5">
        <dgm:presLayoutVars>
          <dgm:bulletEnabled val="1"/>
        </dgm:presLayoutVars>
      </dgm:prSet>
      <dgm:spPr/>
      <dgm:t>
        <a:bodyPr/>
        <a:lstStyle/>
        <a:p>
          <a:endParaRPr lang="en-GB"/>
        </a:p>
      </dgm:t>
    </dgm:pt>
    <dgm:pt modelId="{BCF5364F-01C2-45BA-854C-B4406474197E}" type="pres">
      <dgm:prSet presAssocID="{C8915809-B320-4E62-A254-A353E20F0046}" presName="sibTrans" presStyleLbl="sibTrans2D1" presStyleIdx="2" presStyleCnt="5"/>
      <dgm:spPr/>
      <dgm:t>
        <a:bodyPr/>
        <a:lstStyle/>
        <a:p>
          <a:endParaRPr lang="en-GB"/>
        </a:p>
      </dgm:t>
    </dgm:pt>
    <dgm:pt modelId="{78967DCF-7419-4109-88C1-C02A102C7C05}" type="pres">
      <dgm:prSet presAssocID="{C8915809-B320-4E62-A254-A353E20F0046}" presName="connectorText" presStyleLbl="sibTrans2D1" presStyleIdx="2" presStyleCnt="5"/>
      <dgm:spPr/>
      <dgm:t>
        <a:bodyPr/>
        <a:lstStyle/>
        <a:p>
          <a:endParaRPr lang="en-GB"/>
        </a:p>
      </dgm:t>
    </dgm:pt>
    <dgm:pt modelId="{D6E97976-5393-445D-B386-5BD9E592A72A}" type="pres">
      <dgm:prSet presAssocID="{75EB52C4-6534-44CF-8B26-A7E7FCC00E93}" presName="node" presStyleLbl="node1" presStyleIdx="3" presStyleCnt="5">
        <dgm:presLayoutVars>
          <dgm:bulletEnabled val="1"/>
        </dgm:presLayoutVars>
      </dgm:prSet>
      <dgm:spPr/>
      <dgm:t>
        <a:bodyPr/>
        <a:lstStyle/>
        <a:p>
          <a:endParaRPr lang="en-GB"/>
        </a:p>
      </dgm:t>
    </dgm:pt>
    <dgm:pt modelId="{C7EEDDB8-E79E-4C5F-BCFC-0CBA36B68143}" type="pres">
      <dgm:prSet presAssocID="{7FA441B9-39D4-4EFE-8F7D-B2905A1F3A98}" presName="sibTrans" presStyleLbl="sibTrans2D1" presStyleIdx="3" presStyleCnt="5"/>
      <dgm:spPr/>
      <dgm:t>
        <a:bodyPr/>
        <a:lstStyle/>
        <a:p>
          <a:endParaRPr lang="en-GB"/>
        </a:p>
      </dgm:t>
    </dgm:pt>
    <dgm:pt modelId="{02484464-D782-4BD0-BC88-F68FFC2BEC28}" type="pres">
      <dgm:prSet presAssocID="{7FA441B9-39D4-4EFE-8F7D-B2905A1F3A98}" presName="connectorText" presStyleLbl="sibTrans2D1" presStyleIdx="3" presStyleCnt="5"/>
      <dgm:spPr/>
      <dgm:t>
        <a:bodyPr/>
        <a:lstStyle/>
        <a:p>
          <a:endParaRPr lang="en-GB"/>
        </a:p>
      </dgm:t>
    </dgm:pt>
    <dgm:pt modelId="{7E836103-DE03-4D83-BD53-714FD0D705FA}" type="pres">
      <dgm:prSet presAssocID="{60D7E136-BC60-452B-8B4D-A4B0BF301DF7}" presName="node" presStyleLbl="node1" presStyleIdx="4" presStyleCnt="5">
        <dgm:presLayoutVars>
          <dgm:bulletEnabled val="1"/>
        </dgm:presLayoutVars>
      </dgm:prSet>
      <dgm:spPr/>
      <dgm:t>
        <a:bodyPr/>
        <a:lstStyle/>
        <a:p>
          <a:endParaRPr lang="en-GB"/>
        </a:p>
      </dgm:t>
    </dgm:pt>
    <dgm:pt modelId="{0B45B839-B64C-4CC7-B0A3-E8998584E8F3}" type="pres">
      <dgm:prSet presAssocID="{9701AA48-4748-45F4-8063-61AD68AD505C}" presName="sibTrans" presStyleLbl="sibTrans2D1" presStyleIdx="4" presStyleCnt="5" custScaleX="12285" custScaleY="12285"/>
      <dgm:spPr/>
      <dgm:t>
        <a:bodyPr/>
        <a:lstStyle/>
        <a:p>
          <a:endParaRPr lang="en-GB"/>
        </a:p>
      </dgm:t>
    </dgm:pt>
    <dgm:pt modelId="{FD7F0E3D-2515-4EAD-8714-C58AB0B872C6}" type="pres">
      <dgm:prSet presAssocID="{9701AA48-4748-45F4-8063-61AD68AD505C}" presName="connectorText" presStyleLbl="sibTrans2D1" presStyleIdx="4" presStyleCnt="5"/>
      <dgm:spPr/>
      <dgm:t>
        <a:bodyPr/>
        <a:lstStyle/>
        <a:p>
          <a:endParaRPr lang="en-GB"/>
        </a:p>
      </dgm:t>
    </dgm:pt>
  </dgm:ptLst>
  <dgm:cxnLst>
    <dgm:cxn modelId="{9154A176-790B-421A-BFAE-90DF6B6EDED6}" type="presOf" srcId="{063A56D8-FFC9-4785-8BE7-8341E2708C91}" destId="{C0FF7764-947D-41F5-B970-3735841FBB85}" srcOrd="1" destOrd="0" presId="urn:microsoft.com/office/officeart/2005/8/layout/cycle2"/>
    <dgm:cxn modelId="{5FF1D308-5B37-413E-AF4C-7195CD16D214}" type="presOf" srcId="{9701AA48-4748-45F4-8063-61AD68AD505C}" destId="{0B45B839-B64C-4CC7-B0A3-E8998584E8F3}" srcOrd="0" destOrd="0" presId="urn:microsoft.com/office/officeart/2005/8/layout/cycle2"/>
    <dgm:cxn modelId="{54A58DAD-20DE-40E1-8937-5679D096CC20}" type="presOf" srcId="{C8915809-B320-4E62-A254-A353E20F0046}" destId="{78967DCF-7419-4109-88C1-C02A102C7C05}" srcOrd="1" destOrd="0" presId="urn:microsoft.com/office/officeart/2005/8/layout/cycle2"/>
    <dgm:cxn modelId="{C9214CB0-DDAE-4D2A-BB34-44E380D82053}" type="presOf" srcId="{9701AA48-4748-45F4-8063-61AD68AD505C}" destId="{FD7F0E3D-2515-4EAD-8714-C58AB0B872C6}" srcOrd="1" destOrd="0" presId="urn:microsoft.com/office/officeart/2005/8/layout/cycle2"/>
    <dgm:cxn modelId="{CC607751-53C2-4619-B78A-7D8378110489}" type="presOf" srcId="{180C7309-2329-4504-908D-DA50677DA562}" destId="{25B908E5-DAB1-49A8-86FA-9C81281BB724}" srcOrd="0" destOrd="0" presId="urn:microsoft.com/office/officeart/2005/8/layout/cycle2"/>
    <dgm:cxn modelId="{7CF7DDCD-7F12-4E88-A615-AC2BB999662C}" type="presOf" srcId="{C8915809-B320-4E62-A254-A353E20F0046}" destId="{BCF5364F-01C2-45BA-854C-B4406474197E}" srcOrd="0" destOrd="0" presId="urn:microsoft.com/office/officeart/2005/8/layout/cycle2"/>
    <dgm:cxn modelId="{5040F928-2766-4F87-ABE6-1AF7A933C6AD}" type="presOf" srcId="{3F7F3861-40BE-495A-B9BB-43CA9F1978CE}" destId="{61833315-EA2C-4E7A-9274-4A0960F51273}" srcOrd="0" destOrd="0" presId="urn:microsoft.com/office/officeart/2005/8/layout/cycle2"/>
    <dgm:cxn modelId="{5388C569-0A33-401A-9C94-42D702036B1F}" srcId="{3EBEA037-BA0B-4F59-AB47-9845C7A8C3F4}" destId="{180C7309-2329-4504-908D-DA50677DA562}" srcOrd="1" destOrd="0" parTransId="{8784A96C-3484-4C00-9725-E45D57A832DD}" sibTransId="{063A56D8-FFC9-4785-8BE7-8341E2708C91}"/>
    <dgm:cxn modelId="{DAC408B6-3A18-4B61-AC0F-84A351D57CFD}" type="presOf" srcId="{60D7E136-BC60-452B-8B4D-A4B0BF301DF7}" destId="{7E836103-DE03-4D83-BD53-714FD0D705FA}" srcOrd="0" destOrd="0" presId="urn:microsoft.com/office/officeart/2005/8/layout/cycle2"/>
    <dgm:cxn modelId="{6E379829-7C92-4FF0-8A37-8746AAC91FD8}" srcId="{3EBEA037-BA0B-4F59-AB47-9845C7A8C3F4}" destId="{75EB52C4-6534-44CF-8B26-A7E7FCC00E93}" srcOrd="3" destOrd="0" parTransId="{1D925025-8C05-4EE7-8EC0-1DC7513C8CC2}" sibTransId="{7FA441B9-39D4-4EFE-8F7D-B2905A1F3A98}"/>
    <dgm:cxn modelId="{05A5405B-DD0A-4C78-91B9-AB911E087C90}" type="presOf" srcId="{75EB52C4-6534-44CF-8B26-A7E7FCC00E93}" destId="{D6E97976-5393-445D-B386-5BD9E592A72A}" srcOrd="0" destOrd="0" presId="urn:microsoft.com/office/officeart/2005/8/layout/cycle2"/>
    <dgm:cxn modelId="{AA666A9E-CA0F-47A3-8951-C41710E4C929}" type="presOf" srcId="{063A56D8-FFC9-4785-8BE7-8341E2708C91}" destId="{EE44024D-7998-4268-AB6A-81452C7CD9AD}" srcOrd="0" destOrd="0" presId="urn:microsoft.com/office/officeart/2005/8/layout/cycle2"/>
    <dgm:cxn modelId="{2F7FD775-715D-4C3E-9D2A-1909303249C3}" srcId="{3EBEA037-BA0B-4F59-AB47-9845C7A8C3F4}" destId="{3F7F3861-40BE-495A-B9BB-43CA9F1978CE}" srcOrd="0" destOrd="0" parTransId="{78378D66-19AE-4A4A-9813-8024342903C5}" sibTransId="{F9409509-DE02-4AF8-958C-F9E9BBEEAAD2}"/>
    <dgm:cxn modelId="{189F46A1-E57D-4A99-9026-A6E03796C2A3}" srcId="{3EBEA037-BA0B-4F59-AB47-9845C7A8C3F4}" destId="{C6A59F24-BAFC-4E87-92C9-B57E3B84C761}" srcOrd="2" destOrd="0" parTransId="{CCA65B42-03E7-4153-85CB-5E80FE1204AA}" sibTransId="{C8915809-B320-4E62-A254-A353E20F0046}"/>
    <dgm:cxn modelId="{66FC2A63-C192-40A3-ABF1-C84D61E81CFC}" type="presOf" srcId="{7FA441B9-39D4-4EFE-8F7D-B2905A1F3A98}" destId="{C7EEDDB8-E79E-4C5F-BCFC-0CBA36B68143}" srcOrd="0" destOrd="0" presId="urn:microsoft.com/office/officeart/2005/8/layout/cycle2"/>
    <dgm:cxn modelId="{C12B64BE-6579-4762-B929-4C9A744A4755}" type="presOf" srcId="{F9409509-DE02-4AF8-958C-F9E9BBEEAAD2}" destId="{F1488377-9DB5-454E-9DE9-27EF73299ACF}" srcOrd="1" destOrd="0" presId="urn:microsoft.com/office/officeart/2005/8/layout/cycle2"/>
    <dgm:cxn modelId="{CBDE0993-56CF-4485-BB5F-CCED7C324478}" type="presOf" srcId="{F9409509-DE02-4AF8-958C-F9E9BBEEAAD2}" destId="{D4EF2554-A049-4A46-970A-75A8EBBDF872}" srcOrd="0" destOrd="0" presId="urn:microsoft.com/office/officeart/2005/8/layout/cycle2"/>
    <dgm:cxn modelId="{6A65DC17-5F9E-4B07-BFDF-96A8D3E9CE4B}" srcId="{3EBEA037-BA0B-4F59-AB47-9845C7A8C3F4}" destId="{60D7E136-BC60-452B-8B4D-A4B0BF301DF7}" srcOrd="4" destOrd="0" parTransId="{913944A2-56D6-402E-8C6C-ABB686905AD8}" sibTransId="{9701AA48-4748-45F4-8063-61AD68AD505C}"/>
    <dgm:cxn modelId="{54B0E34D-ABD9-4D40-9E34-221023730CAD}" type="presOf" srcId="{C6A59F24-BAFC-4E87-92C9-B57E3B84C761}" destId="{412C1675-5D50-4BB8-A83A-EADB0D12D5B9}" srcOrd="0" destOrd="0" presId="urn:microsoft.com/office/officeart/2005/8/layout/cycle2"/>
    <dgm:cxn modelId="{AE000ED7-EA8D-458D-A110-3FFB823CF5C9}" type="presOf" srcId="{7FA441B9-39D4-4EFE-8F7D-B2905A1F3A98}" destId="{02484464-D782-4BD0-BC88-F68FFC2BEC28}" srcOrd="1" destOrd="0" presId="urn:microsoft.com/office/officeart/2005/8/layout/cycle2"/>
    <dgm:cxn modelId="{E6AB7563-38E4-41AA-A9BC-FEFB02B65E53}" type="presOf" srcId="{3EBEA037-BA0B-4F59-AB47-9845C7A8C3F4}" destId="{A88B10B7-3057-4519-B83F-F78774F5545D}" srcOrd="0" destOrd="0" presId="urn:microsoft.com/office/officeart/2005/8/layout/cycle2"/>
    <dgm:cxn modelId="{115EF385-028A-4CE5-88FB-E9F99FBBF56E}" type="presParOf" srcId="{A88B10B7-3057-4519-B83F-F78774F5545D}" destId="{61833315-EA2C-4E7A-9274-4A0960F51273}" srcOrd="0" destOrd="0" presId="urn:microsoft.com/office/officeart/2005/8/layout/cycle2"/>
    <dgm:cxn modelId="{A32FFFDE-40AC-441C-BE07-14E275629A18}" type="presParOf" srcId="{A88B10B7-3057-4519-B83F-F78774F5545D}" destId="{D4EF2554-A049-4A46-970A-75A8EBBDF872}" srcOrd="1" destOrd="0" presId="urn:microsoft.com/office/officeart/2005/8/layout/cycle2"/>
    <dgm:cxn modelId="{C0122C15-E5E7-4960-A2DE-3FCF1B901B52}" type="presParOf" srcId="{D4EF2554-A049-4A46-970A-75A8EBBDF872}" destId="{F1488377-9DB5-454E-9DE9-27EF73299ACF}" srcOrd="0" destOrd="0" presId="urn:microsoft.com/office/officeart/2005/8/layout/cycle2"/>
    <dgm:cxn modelId="{54857FF8-C7B6-4282-B3E6-6CD746E51570}" type="presParOf" srcId="{A88B10B7-3057-4519-B83F-F78774F5545D}" destId="{25B908E5-DAB1-49A8-86FA-9C81281BB724}" srcOrd="2" destOrd="0" presId="urn:microsoft.com/office/officeart/2005/8/layout/cycle2"/>
    <dgm:cxn modelId="{A9129EA1-7747-4EBD-A13A-3593A1FB1D7D}" type="presParOf" srcId="{A88B10B7-3057-4519-B83F-F78774F5545D}" destId="{EE44024D-7998-4268-AB6A-81452C7CD9AD}" srcOrd="3" destOrd="0" presId="urn:microsoft.com/office/officeart/2005/8/layout/cycle2"/>
    <dgm:cxn modelId="{32980A9E-BE8D-47A7-B3FD-8F200DA8DDB6}" type="presParOf" srcId="{EE44024D-7998-4268-AB6A-81452C7CD9AD}" destId="{C0FF7764-947D-41F5-B970-3735841FBB85}" srcOrd="0" destOrd="0" presId="urn:microsoft.com/office/officeart/2005/8/layout/cycle2"/>
    <dgm:cxn modelId="{C9F5D6DF-0683-4548-86AB-9B6B9251DC25}" type="presParOf" srcId="{A88B10B7-3057-4519-B83F-F78774F5545D}" destId="{412C1675-5D50-4BB8-A83A-EADB0D12D5B9}" srcOrd="4" destOrd="0" presId="urn:microsoft.com/office/officeart/2005/8/layout/cycle2"/>
    <dgm:cxn modelId="{774B7467-2D6A-4E90-8622-EECCDFF83569}" type="presParOf" srcId="{A88B10B7-3057-4519-B83F-F78774F5545D}" destId="{BCF5364F-01C2-45BA-854C-B4406474197E}" srcOrd="5" destOrd="0" presId="urn:microsoft.com/office/officeart/2005/8/layout/cycle2"/>
    <dgm:cxn modelId="{9A64C88B-531D-47B5-8B7E-F2A73922D733}" type="presParOf" srcId="{BCF5364F-01C2-45BA-854C-B4406474197E}" destId="{78967DCF-7419-4109-88C1-C02A102C7C05}" srcOrd="0" destOrd="0" presId="urn:microsoft.com/office/officeart/2005/8/layout/cycle2"/>
    <dgm:cxn modelId="{DBB0B692-069C-4C20-8006-B6E92F765436}" type="presParOf" srcId="{A88B10B7-3057-4519-B83F-F78774F5545D}" destId="{D6E97976-5393-445D-B386-5BD9E592A72A}" srcOrd="6" destOrd="0" presId="urn:microsoft.com/office/officeart/2005/8/layout/cycle2"/>
    <dgm:cxn modelId="{2B79661B-7A02-4B88-BA42-A95CFD304C91}" type="presParOf" srcId="{A88B10B7-3057-4519-B83F-F78774F5545D}" destId="{C7EEDDB8-E79E-4C5F-BCFC-0CBA36B68143}" srcOrd="7" destOrd="0" presId="urn:microsoft.com/office/officeart/2005/8/layout/cycle2"/>
    <dgm:cxn modelId="{D8DCB29C-695F-4ACA-878C-3A3C9C86AF49}" type="presParOf" srcId="{C7EEDDB8-E79E-4C5F-BCFC-0CBA36B68143}" destId="{02484464-D782-4BD0-BC88-F68FFC2BEC28}" srcOrd="0" destOrd="0" presId="urn:microsoft.com/office/officeart/2005/8/layout/cycle2"/>
    <dgm:cxn modelId="{4B477194-B01B-4A26-8FE1-0BB7558206D6}" type="presParOf" srcId="{A88B10B7-3057-4519-B83F-F78774F5545D}" destId="{7E836103-DE03-4D83-BD53-714FD0D705FA}" srcOrd="8" destOrd="0" presId="urn:microsoft.com/office/officeart/2005/8/layout/cycle2"/>
    <dgm:cxn modelId="{C711B7CA-D419-4589-8093-2B8B78C42A35}" type="presParOf" srcId="{A88B10B7-3057-4519-B83F-F78774F5545D}" destId="{0B45B839-B64C-4CC7-B0A3-E8998584E8F3}" srcOrd="9" destOrd="0" presId="urn:microsoft.com/office/officeart/2005/8/layout/cycle2"/>
    <dgm:cxn modelId="{0CF8A44E-AAA8-46EE-AC19-D0138970F5D7}" type="presParOf" srcId="{0B45B839-B64C-4CC7-B0A3-E8998584E8F3}" destId="{FD7F0E3D-2515-4EAD-8714-C58AB0B872C6}"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833315-EA2C-4E7A-9274-4A0960F51273}">
      <dsp:nvSpPr>
        <dsp:cNvPr id="0" name=""/>
        <dsp:cNvSpPr/>
      </dsp:nvSpPr>
      <dsp:spPr>
        <a:xfrm>
          <a:off x="3298068" y="1175"/>
          <a:ext cx="1633463" cy="1633463"/>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lvl="0" algn="ctr" defTabSz="1778000" rtl="0">
            <a:lnSpc>
              <a:spcPct val="90000"/>
            </a:lnSpc>
            <a:spcBef>
              <a:spcPct val="0"/>
            </a:spcBef>
            <a:spcAft>
              <a:spcPct val="35000"/>
            </a:spcAft>
          </a:pPr>
          <a:r>
            <a:rPr lang="en-GB" sz="4000" kern="12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rPr>
            <a:t>Blue</a:t>
          </a:r>
          <a:endParaRPr lang="en-GB" sz="4000" kern="1200"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sp:txBody>
      <dsp:txXfrm>
        <a:off x="3537283" y="240390"/>
        <a:ext cx="1155033" cy="1155033"/>
      </dsp:txXfrm>
    </dsp:sp>
    <dsp:sp modelId="{D4EF2554-A049-4A46-970A-75A8EBBDF872}">
      <dsp:nvSpPr>
        <dsp:cNvPr id="0" name=""/>
        <dsp:cNvSpPr/>
      </dsp:nvSpPr>
      <dsp:spPr>
        <a:xfrm rot="2160000">
          <a:off x="4879904" y="1255880"/>
          <a:ext cx="434219" cy="551293"/>
        </a:xfrm>
        <a:prstGeom prst="rightArrow">
          <a:avLst>
            <a:gd name="adj1" fmla="val 60000"/>
            <a:gd name="adj2" fmla="val 50000"/>
          </a:avLst>
        </a:prstGeom>
        <a:solidFill>
          <a:schemeClr val="accent3">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244600">
            <a:lnSpc>
              <a:spcPct val="90000"/>
            </a:lnSpc>
            <a:spcBef>
              <a:spcPct val="0"/>
            </a:spcBef>
            <a:spcAft>
              <a:spcPct val="35000"/>
            </a:spcAft>
          </a:pPr>
          <a:endParaRPr lang="en-GB" sz="2800" kern="120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sp:txBody>
      <dsp:txXfrm>
        <a:off x="4892343" y="1327855"/>
        <a:ext cx="303953" cy="330775"/>
      </dsp:txXfrm>
    </dsp:sp>
    <dsp:sp modelId="{25B908E5-DAB1-49A8-86FA-9C81281BB724}">
      <dsp:nvSpPr>
        <dsp:cNvPr id="0" name=""/>
        <dsp:cNvSpPr/>
      </dsp:nvSpPr>
      <dsp:spPr>
        <a:xfrm>
          <a:off x="5282380" y="1442862"/>
          <a:ext cx="1633463" cy="1633463"/>
        </a:xfrm>
        <a:prstGeom prst="ellipse">
          <a:avLst/>
        </a:prstGeom>
        <a:solidFill>
          <a:srgbClr val="00B05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6"/>
        </a:lnRef>
        <a:fillRef idx="3">
          <a:schemeClr val="accent6"/>
        </a:fillRef>
        <a:effectRef idx="3">
          <a:schemeClr val="accent6"/>
        </a:effectRef>
        <a:fontRef idx="minor">
          <a:schemeClr val="lt1"/>
        </a:fontRef>
      </dsp:style>
      <dsp:txBody>
        <a:bodyPr spcFirstLastPara="0" vert="horz" wrap="square" lIns="35560" tIns="35560" rIns="35560" bIns="35560" numCol="1" spcCol="1270" anchor="ctr" anchorCtr="0">
          <a:noAutofit/>
        </a:bodyPr>
        <a:lstStyle/>
        <a:p>
          <a:pPr lvl="0" algn="ctr" defTabSz="1244600" rtl="0">
            <a:lnSpc>
              <a:spcPct val="90000"/>
            </a:lnSpc>
            <a:spcBef>
              <a:spcPct val="0"/>
            </a:spcBef>
            <a:spcAft>
              <a:spcPct val="35000"/>
            </a:spcAft>
          </a:pPr>
          <a:r>
            <a:rPr lang="en-GB" sz="2800" kern="12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rPr>
            <a:t>Green</a:t>
          </a:r>
          <a:endParaRPr lang="en-GB" sz="2800" kern="1200"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sp:txBody>
      <dsp:txXfrm>
        <a:off x="5521595" y="1682077"/>
        <a:ext cx="1155033" cy="1155033"/>
      </dsp:txXfrm>
    </dsp:sp>
    <dsp:sp modelId="{EE44024D-7998-4268-AB6A-81452C7CD9AD}">
      <dsp:nvSpPr>
        <dsp:cNvPr id="0" name=""/>
        <dsp:cNvSpPr/>
      </dsp:nvSpPr>
      <dsp:spPr>
        <a:xfrm rot="6480000">
          <a:off x="5506830" y="3138608"/>
          <a:ext cx="434219" cy="551293"/>
        </a:xfrm>
        <a:prstGeom prst="rightArrow">
          <a:avLst>
            <a:gd name="adj1" fmla="val 60000"/>
            <a:gd name="adj2" fmla="val 50000"/>
          </a:avLst>
        </a:prstGeom>
        <a:solidFill>
          <a:schemeClr val="accent3">
            <a:shade val="90000"/>
            <a:hueOff val="32757"/>
            <a:satOff val="-8274"/>
            <a:lumOff val="10187"/>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244600">
            <a:lnSpc>
              <a:spcPct val="90000"/>
            </a:lnSpc>
            <a:spcBef>
              <a:spcPct val="0"/>
            </a:spcBef>
            <a:spcAft>
              <a:spcPct val="35000"/>
            </a:spcAft>
          </a:pPr>
          <a:endParaRPr lang="en-GB" sz="2800" kern="120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sp:txBody>
      <dsp:txXfrm rot="10800000">
        <a:off x="5592090" y="3186922"/>
        <a:ext cx="303953" cy="330775"/>
      </dsp:txXfrm>
    </dsp:sp>
    <dsp:sp modelId="{412C1675-5D50-4BB8-A83A-EADB0D12D5B9}">
      <dsp:nvSpPr>
        <dsp:cNvPr id="0" name=""/>
        <dsp:cNvSpPr/>
      </dsp:nvSpPr>
      <dsp:spPr>
        <a:xfrm>
          <a:off x="4524440" y="3775561"/>
          <a:ext cx="1633463" cy="1633463"/>
        </a:xfrm>
        <a:prstGeom prst="ellipse">
          <a:avLst/>
        </a:prstGeom>
        <a:solidFill>
          <a:srgbClr val="FFFF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rtl="0">
            <a:lnSpc>
              <a:spcPct val="90000"/>
            </a:lnSpc>
            <a:spcBef>
              <a:spcPct val="0"/>
            </a:spcBef>
            <a:spcAft>
              <a:spcPct val="35000"/>
            </a:spcAft>
          </a:pPr>
          <a:r>
            <a:rPr lang="en-GB" sz="2400" kern="12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rPr>
            <a:t>Yellow</a:t>
          </a:r>
          <a:endParaRPr lang="en-GB" sz="2400" kern="1200"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sp:txBody>
      <dsp:txXfrm>
        <a:off x="4763655" y="4014776"/>
        <a:ext cx="1155033" cy="1155033"/>
      </dsp:txXfrm>
    </dsp:sp>
    <dsp:sp modelId="{BCF5364F-01C2-45BA-854C-B4406474197E}">
      <dsp:nvSpPr>
        <dsp:cNvPr id="0" name=""/>
        <dsp:cNvSpPr/>
      </dsp:nvSpPr>
      <dsp:spPr>
        <a:xfrm rot="10800000">
          <a:off x="3909979" y="4316646"/>
          <a:ext cx="434219" cy="551293"/>
        </a:xfrm>
        <a:prstGeom prst="rightArrow">
          <a:avLst>
            <a:gd name="adj1" fmla="val 60000"/>
            <a:gd name="adj2" fmla="val 50000"/>
          </a:avLst>
        </a:prstGeom>
        <a:solidFill>
          <a:schemeClr val="accent3">
            <a:shade val="90000"/>
            <a:hueOff val="65515"/>
            <a:satOff val="-16548"/>
            <a:lumOff val="2037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244600">
            <a:lnSpc>
              <a:spcPct val="90000"/>
            </a:lnSpc>
            <a:spcBef>
              <a:spcPct val="0"/>
            </a:spcBef>
            <a:spcAft>
              <a:spcPct val="35000"/>
            </a:spcAft>
          </a:pPr>
          <a:endParaRPr lang="en-GB" sz="2800" kern="120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sp:txBody>
      <dsp:txXfrm rot="10800000">
        <a:off x="4040245" y="4426905"/>
        <a:ext cx="303953" cy="330775"/>
      </dsp:txXfrm>
    </dsp:sp>
    <dsp:sp modelId="{D6E97976-5393-445D-B386-5BD9E592A72A}">
      <dsp:nvSpPr>
        <dsp:cNvPr id="0" name=""/>
        <dsp:cNvSpPr/>
      </dsp:nvSpPr>
      <dsp:spPr>
        <a:xfrm>
          <a:off x="2071696" y="3775561"/>
          <a:ext cx="1633463" cy="1633463"/>
        </a:xfrm>
        <a:prstGeom prst="ellipse">
          <a:avLst/>
        </a:prstGeom>
        <a:solidFill>
          <a:srgbClr val="FFC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rtl="0">
            <a:lnSpc>
              <a:spcPct val="90000"/>
            </a:lnSpc>
            <a:spcBef>
              <a:spcPct val="0"/>
            </a:spcBef>
            <a:spcAft>
              <a:spcPct val="35000"/>
            </a:spcAft>
          </a:pPr>
          <a:r>
            <a:rPr lang="en-GB" sz="2000" kern="12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rPr>
            <a:t>Orange</a:t>
          </a:r>
          <a:endParaRPr lang="en-GB" sz="2000" kern="1200"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sp:txBody>
      <dsp:txXfrm>
        <a:off x="2310911" y="4014776"/>
        <a:ext cx="1155033" cy="1155033"/>
      </dsp:txXfrm>
    </dsp:sp>
    <dsp:sp modelId="{C7EEDDB8-E79E-4C5F-BCFC-0CBA36B68143}">
      <dsp:nvSpPr>
        <dsp:cNvPr id="0" name=""/>
        <dsp:cNvSpPr/>
      </dsp:nvSpPr>
      <dsp:spPr>
        <a:xfrm rot="15120000">
          <a:off x="2296145" y="3161984"/>
          <a:ext cx="434219" cy="551293"/>
        </a:xfrm>
        <a:prstGeom prst="rightArrow">
          <a:avLst>
            <a:gd name="adj1" fmla="val 60000"/>
            <a:gd name="adj2" fmla="val 50000"/>
          </a:avLst>
        </a:prstGeom>
        <a:solidFill>
          <a:schemeClr val="accent3">
            <a:shade val="90000"/>
            <a:hueOff val="98272"/>
            <a:satOff val="-24823"/>
            <a:lumOff val="3056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244600">
            <a:lnSpc>
              <a:spcPct val="90000"/>
            </a:lnSpc>
            <a:spcBef>
              <a:spcPct val="0"/>
            </a:spcBef>
            <a:spcAft>
              <a:spcPct val="35000"/>
            </a:spcAft>
          </a:pPr>
          <a:endParaRPr lang="en-GB" sz="2800" kern="120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sp:txBody>
      <dsp:txXfrm rot="10800000">
        <a:off x="2381405" y="3334188"/>
        <a:ext cx="303953" cy="330775"/>
      </dsp:txXfrm>
    </dsp:sp>
    <dsp:sp modelId="{7E836103-DE03-4D83-BD53-714FD0D705FA}">
      <dsp:nvSpPr>
        <dsp:cNvPr id="0" name=""/>
        <dsp:cNvSpPr/>
      </dsp:nvSpPr>
      <dsp:spPr>
        <a:xfrm>
          <a:off x="1313756" y="1442862"/>
          <a:ext cx="1633463" cy="1633463"/>
        </a:xfrm>
        <a:prstGeom prst="ellipse">
          <a:avLst/>
        </a:prstGeom>
        <a:solidFill>
          <a:srgbClr val="C0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rtl="0">
            <a:lnSpc>
              <a:spcPct val="90000"/>
            </a:lnSpc>
            <a:spcBef>
              <a:spcPct val="0"/>
            </a:spcBef>
            <a:spcAft>
              <a:spcPct val="35000"/>
            </a:spcAft>
          </a:pPr>
          <a:r>
            <a:rPr lang="en-GB" sz="1600" kern="1200" dirty="0" smtClean="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rPr>
            <a:t>Red/brown</a:t>
          </a:r>
          <a:endParaRPr lang="en-GB" sz="1600" kern="1200"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sp:txBody>
      <dsp:txXfrm>
        <a:off x="1552971" y="1682077"/>
        <a:ext cx="1155033" cy="1155033"/>
      </dsp:txXfrm>
    </dsp:sp>
    <dsp:sp modelId="{0B45B839-B64C-4CC7-B0A3-E8998584E8F3}">
      <dsp:nvSpPr>
        <dsp:cNvPr id="0" name=""/>
        <dsp:cNvSpPr/>
      </dsp:nvSpPr>
      <dsp:spPr>
        <a:xfrm rot="19440000">
          <a:off x="3086029" y="1512110"/>
          <a:ext cx="53343" cy="67726"/>
        </a:xfrm>
        <a:prstGeom prst="rightArrow">
          <a:avLst>
            <a:gd name="adj1" fmla="val 60000"/>
            <a:gd name="adj2" fmla="val 50000"/>
          </a:avLst>
        </a:prstGeom>
        <a:solidFill>
          <a:schemeClr val="accent3">
            <a:shade val="90000"/>
            <a:hueOff val="131029"/>
            <a:satOff val="-33097"/>
            <a:lumOff val="40747"/>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222250">
            <a:lnSpc>
              <a:spcPct val="90000"/>
            </a:lnSpc>
            <a:spcBef>
              <a:spcPct val="0"/>
            </a:spcBef>
            <a:spcAft>
              <a:spcPct val="35000"/>
            </a:spcAft>
          </a:pPr>
          <a:endParaRPr lang="en-GB" sz="500" kern="120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endParaRPr>
        </a:p>
      </dsp:txBody>
      <dsp:txXfrm>
        <a:off x="3087557" y="1530358"/>
        <a:ext cx="37340" cy="40636"/>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3.jpeg>
</file>

<file path=ppt/media/image33.png>
</file>

<file path=ppt/media/image35.jp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7C2619D-A0F1-49DF-8006-7A3FA90B7C47}" type="datetimeFigureOut">
              <a:rPr lang="en-US" smtClean="0"/>
              <a:t>24-Oct-12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31F0B02-13CB-421F-BD9F-B5112775ED07}" type="slidenum">
              <a:rPr lang="en-US" smtClean="0"/>
              <a:t>‹#›</a:t>
            </a:fld>
            <a:endParaRPr lang="en-US"/>
          </a:p>
        </p:txBody>
      </p:sp>
    </p:spTree>
    <p:extLst>
      <p:ext uri="{BB962C8B-B14F-4D97-AF65-F5344CB8AC3E}">
        <p14:creationId xmlns:p14="http://schemas.microsoft.com/office/powerpoint/2010/main" val="3631995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1F0B02-13CB-421F-BD9F-B5112775ED07}" type="slidenum">
              <a:rPr lang="en-US" smtClean="0"/>
              <a:t>1</a:t>
            </a:fld>
            <a:endParaRPr lang="en-US"/>
          </a:p>
        </p:txBody>
      </p:sp>
    </p:spTree>
    <p:extLst>
      <p:ext uri="{BB962C8B-B14F-4D97-AF65-F5344CB8AC3E}">
        <p14:creationId xmlns:p14="http://schemas.microsoft.com/office/powerpoint/2010/main" val="4094533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1F0B02-13CB-421F-BD9F-B5112775ED07}" type="slidenum">
              <a:rPr lang="en-US" smtClean="0"/>
              <a:t>26</a:t>
            </a:fld>
            <a:endParaRPr lang="en-US"/>
          </a:p>
        </p:txBody>
      </p:sp>
    </p:spTree>
    <p:extLst>
      <p:ext uri="{BB962C8B-B14F-4D97-AF65-F5344CB8AC3E}">
        <p14:creationId xmlns:p14="http://schemas.microsoft.com/office/powerpoint/2010/main" val="29319930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1F0B02-13CB-421F-BD9F-B5112775ED07}" type="slidenum">
              <a:rPr lang="en-US" smtClean="0"/>
              <a:t>27</a:t>
            </a:fld>
            <a:endParaRPr lang="en-US"/>
          </a:p>
        </p:txBody>
      </p:sp>
    </p:spTree>
    <p:extLst>
      <p:ext uri="{BB962C8B-B14F-4D97-AF65-F5344CB8AC3E}">
        <p14:creationId xmlns:p14="http://schemas.microsoft.com/office/powerpoint/2010/main" val="3919031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24-Oct-12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8509754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24-Oct-12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3449385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24-Oct-12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5185225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24-Oct-12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5734305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24-Oct-12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6238473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24-Oct-12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8362919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24-Oct-12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4529358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24-Oct-12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8977341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24-Oct-12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5938169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24-Oct-12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831663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24-Oct-12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2299612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24-Oct-12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2582151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9.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8" Type="http://schemas.openxmlformats.org/officeDocument/2006/relationships/image" Target="../media/image26.emf"/><Relationship Id="rId3" Type="http://schemas.openxmlformats.org/officeDocument/2006/relationships/image" Target="../media/image21.png"/><Relationship Id="rId7" Type="http://schemas.openxmlformats.org/officeDocument/2006/relationships/image" Target="../media/image25.emf"/><Relationship Id="rId2" Type="http://schemas.openxmlformats.org/officeDocument/2006/relationships/image" Target="../media/image20.emf"/><Relationship Id="rId1" Type="http://schemas.openxmlformats.org/officeDocument/2006/relationships/slideLayout" Target="../slideLayouts/slideLayout2.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22.em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28.emf"/><Relationship Id="rId7" Type="http://schemas.openxmlformats.org/officeDocument/2006/relationships/image" Target="../media/image32.emf"/><Relationship Id="rId2" Type="http://schemas.openxmlformats.org/officeDocument/2006/relationships/image" Target="../media/image27.emf"/><Relationship Id="rId1" Type="http://schemas.openxmlformats.org/officeDocument/2006/relationships/slideLayout" Target="../slideLayouts/slideLayout2.xml"/><Relationship Id="rId6" Type="http://schemas.openxmlformats.org/officeDocument/2006/relationships/image" Target="../media/image31.emf"/><Relationship Id="rId5" Type="http://schemas.openxmlformats.org/officeDocument/2006/relationships/image" Target="../media/image30.emf"/><Relationship Id="rId4" Type="http://schemas.openxmlformats.org/officeDocument/2006/relationships/image" Target="../media/image29.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2163" y="4763"/>
            <a:ext cx="5019675" cy="6848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735474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physiology questions</a:t>
            </a:r>
            <a:endParaRPr lang="en-US" dirty="0"/>
          </a:p>
        </p:txBody>
      </p:sp>
      <p:sp>
        <p:nvSpPr>
          <p:cNvPr id="3" name="Content Placeholder 2"/>
          <p:cNvSpPr>
            <a:spLocks noGrp="1"/>
          </p:cNvSpPr>
          <p:nvPr>
            <p:ph idx="1"/>
          </p:nvPr>
        </p:nvSpPr>
        <p:spPr>
          <a:xfrm>
            <a:off x="154675" y="1295400"/>
            <a:ext cx="8991600" cy="4648200"/>
          </a:xfrm>
        </p:spPr>
        <p:txBody>
          <a:bodyPr>
            <a:noAutofit/>
          </a:bodyPr>
          <a:lstStyle/>
          <a:p>
            <a:pPr lvl="1">
              <a:buFont typeface="Wingdings" pitchFamily="2" charset="2"/>
              <a:buChar char="Ø"/>
            </a:pPr>
            <a:r>
              <a:rPr lang="en-US" sz="5000" dirty="0" smtClean="0"/>
              <a:t>Food tests;</a:t>
            </a:r>
          </a:p>
          <a:p>
            <a:pPr marL="457200" lvl="1" indent="0">
              <a:buNone/>
            </a:pPr>
            <a:endParaRPr lang="en-US" sz="5000" dirty="0" smtClean="0"/>
          </a:p>
          <a:p>
            <a:pPr lvl="1">
              <a:buFont typeface="Wingdings" pitchFamily="2" charset="2"/>
              <a:buChar char="Ø"/>
            </a:pPr>
            <a:r>
              <a:rPr lang="en-US" sz="5000" dirty="0" smtClean="0"/>
              <a:t>Enzymes investigation;</a:t>
            </a:r>
          </a:p>
          <a:p>
            <a:pPr marL="457200" lvl="1" indent="0">
              <a:buNone/>
            </a:pPr>
            <a:endParaRPr lang="en-US" sz="5000" dirty="0" smtClean="0"/>
          </a:p>
          <a:p>
            <a:pPr lvl="1">
              <a:buFont typeface="Wingdings" pitchFamily="2" charset="2"/>
              <a:buChar char="Ø"/>
            </a:pPr>
            <a:r>
              <a:rPr lang="en-US" sz="5000" dirty="0" smtClean="0"/>
              <a:t>Osmosis investigations;</a:t>
            </a:r>
            <a:endParaRPr lang="en-US" sz="5000" dirty="0"/>
          </a:p>
        </p:txBody>
      </p:sp>
    </p:spTree>
    <p:extLst>
      <p:ext uri="{BB962C8B-B14F-4D97-AF65-F5344CB8AC3E}">
        <p14:creationId xmlns:p14="http://schemas.microsoft.com/office/powerpoint/2010/main" val="414092971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a:t>
            </a:r>
            <a:endParaRPr lang="en-US" dirty="0"/>
          </a:p>
        </p:txBody>
      </p:sp>
      <p:pic>
        <p:nvPicPr>
          <p:cNvPr id="2050" name="Picture 2"/>
          <p:cNvPicPr>
            <a:picLocks noGrp="1" noChangeAspect="1" noChangeArrowheads="1"/>
          </p:cNvPicPr>
          <p:nvPr>
            <p:ph sz="half" idx="1"/>
          </p:nvPr>
        </p:nvPicPr>
        <p:blipFill rotWithShape="1">
          <a:blip r:embed="rId2" cstate="print">
            <a:extLst>
              <a:ext uri="{28A0092B-C50C-407E-A947-70E740481C1C}">
                <a14:useLocalDpi xmlns:a14="http://schemas.microsoft.com/office/drawing/2010/main" val="0"/>
              </a:ext>
            </a:extLst>
          </a:blip>
          <a:srcRect l="27228" r="22622" b="6131"/>
          <a:stretch/>
        </p:blipFill>
        <p:spPr bwMode="auto">
          <a:xfrm>
            <a:off x="0" y="1752600"/>
            <a:ext cx="4644597"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sz="half" idx="2"/>
          </p:nvPr>
        </p:nvSpPr>
        <p:spPr>
          <a:xfrm>
            <a:off x="4648200" y="1600200"/>
            <a:ext cx="4495800" cy="5105400"/>
          </a:xfrm>
        </p:spPr>
        <p:txBody>
          <a:bodyPr>
            <a:normAutofit fontScale="62500" lnSpcReduction="20000"/>
          </a:bodyPr>
          <a:lstStyle/>
          <a:p>
            <a:pPr lvl="0"/>
            <a:r>
              <a:rPr lang="en-GB" sz="3400" b="1" i="1" dirty="0">
                <a:solidFill>
                  <a:srgbClr val="FF0000"/>
                </a:solidFill>
              </a:rPr>
              <a:t>Write the identification of the drawing or diagram (1 mark)</a:t>
            </a:r>
            <a:endParaRPr lang="en-US" sz="3400" dirty="0">
              <a:solidFill>
                <a:srgbClr val="FF0000"/>
              </a:solidFill>
            </a:endParaRPr>
          </a:p>
          <a:p>
            <a:pPr lvl="0"/>
            <a:r>
              <a:rPr lang="en-GB" sz="3400" b="1" i="1" dirty="0"/>
              <a:t>Give the reason(s) for your answer in (a) above (3 marks)</a:t>
            </a:r>
            <a:endParaRPr lang="en-US" sz="3400" dirty="0"/>
          </a:p>
          <a:p>
            <a:pPr lvl="0"/>
            <a:r>
              <a:rPr lang="en-GB" sz="3400" b="1" i="1" dirty="0">
                <a:solidFill>
                  <a:srgbClr val="FF0000"/>
                </a:solidFill>
              </a:rPr>
              <a:t>Label all the parts appropriately (4 marks)</a:t>
            </a:r>
            <a:endParaRPr lang="en-US" sz="3400" dirty="0">
              <a:solidFill>
                <a:srgbClr val="FF0000"/>
              </a:solidFill>
            </a:endParaRPr>
          </a:p>
          <a:p>
            <a:pPr lvl="0"/>
            <a:r>
              <a:rPr lang="en-GB" sz="3400" b="1" i="1" dirty="0"/>
              <a:t>Give the function(s) of each part labelled in (c) above (4 marks)</a:t>
            </a:r>
            <a:endParaRPr lang="en-US" sz="3400" dirty="0"/>
          </a:p>
          <a:p>
            <a:pPr lvl="0"/>
            <a:r>
              <a:rPr lang="en-GB" sz="3400" b="1" i="1" dirty="0">
                <a:solidFill>
                  <a:srgbClr val="FF0000"/>
                </a:solidFill>
              </a:rPr>
              <a:t>State the adaptation(s)/modification (s) of each of the structures labelled in (d) above (4 marks)</a:t>
            </a:r>
            <a:endParaRPr lang="en-US" sz="3400" dirty="0">
              <a:solidFill>
                <a:srgbClr val="FF0000"/>
              </a:solidFill>
            </a:endParaRPr>
          </a:p>
          <a:p>
            <a:pPr lvl="0"/>
            <a:r>
              <a:rPr lang="en-GB" sz="3400" b="1" i="1" dirty="0"/>
              <a:t>State the distinguishing feature(s) of each structure labelled in (d) above (4 marks)</a:t>
            </a:r>
            <a:endParaRPr lang="en-US" sz="3400" dirty="0"/>
          </a:p>
          <a:p>
            <a:pPr marL="0" indent="0">
              <a:buNone/>
            </a:pPr>
            <a:endParaRPr lang="en-US" dirty="0"/>
          </a:p>
        </p:txBody>
      </p:sp>
    </p:spTree>
    <p:extLst>
      <p:ext uri="{BB962C8B-B14F-4D97-AF65-F5344CB8AC3E}">
        <p14:creationId xmlns:p14="http://schemas.microsoft.com/office/powerpoint/2010/main" val="160887849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 calcmode="lin" valueType="num">
                                      <p:cBhvr additive="base">
                                        <p:cTn id="13"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 calcmode="lin" valueType="num">
                                      <p:cBhvr additive="base">
                                        <p:cTn id="19"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0"/>
            <a:ext cx="9067800" cy="6858000"/>
          </a:xfrm>
        </p:spPr>
        <p:txBody>
          <a:bodyPr>
            <a:noAutofit/>
          </a:bodyPr>
          <a:lstStyle/>
          <a:p>
            <a:pPr marL="0" indent="0" algn="ctr">
              <a:buNone/>
            </a:pPr>
            <a:r>
              <a:rPr lang="en-US" sz="11500" dirty="0" smtClean="0"/>
              <a:t>THANK YOU </a:t>
            </a:r>
          </a:p>
          <a:p>
            <a:pPr marL="0" indent="0" algn="ctr">
              <a:buNone/>
            </a:pPr>
            <a:r>
              <a:rPr lang="en-US" sz="11500" dirty="0" smtClean="0"/>
              <a:t>FOR </a:t>
            </a:r>
          </a:p>
          <a:p>
            <a:pPr marL="0" indent="0" algn="ctr">
              <a:buNone/>
            </a:pPr>
            <a:r>
              <a:rPr lang="en-US" sz="11500" dirty="0" smtClean="0"/>
              <a:t>YOUR TIME</a:t>
            </a:r>
            <a:endParaRPr lang="en-US" sz="11500" dirty="0"/>
          </a:p>
        </p:txBody>
      </p:sp>
    </p:spTree>
    <p:extLst>
      <p:ext uri="{BB962C8B-B14F-4D97-AF65-F5344CB8AC3E}">
        <p14:creationId xmlns:p14="http://schemas.microsoft.com/office/powerpoint/2010/main" val="345129009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Food test questions</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smtClean="0"/>
              <a:t>Start by seeking the identification of;</a:t>
            </a:r>
          </a:p>
          <a:p>
            <a:r>
              <a:rPr lang="en-US" sz="4000" dirty="0" smtClean="0"/>
              <a:t>Starch;</a:t>
            </a:r>
          </a:p>
          <a:p>
            <a:r>
              <a:rPr lang="en-US" sz="4000" dirty="0" smtClean="0"/>
              <a:t>Reducing sugar;</a:t>
            </a:r>
          </a:p>
          <a:p>
            <a:r>
              <a:rPr lang="en-US" sz="4000" dirty="0" smtClean="0"/>
              <a:t>Non-reducing sugars;</a:t>
            </a:r>
          </a:p>
          <a:p>
            <a:r>
              <a:rPr lang="en-US" sz="4000" dirty="0" smtClean="0"/>
              <a:t>Proteins;</a:t>
            </a:r>
          </a:p>
          <a:p>
            <a:r>
              <a:rPr lang="en-US" sz="4000" dirty="0" smtClean="0"/>
              <a:t> lipids;</a:t>
            </a:r>
          </a:p>
          <a:p>
            <a:r>
              <a:rPr lang="en-US" sz="4000" dirty="0" smtClean="0"/>
              <a:t>Vitamin C</a:t>
            </a:r>
            <a:endParaRPr lang="en-US" sz="4000" dirty="0"/>
          </a:p>
        </p:txBody>
      </p:sp>
    </p:spTree>
    <p:extLst>
      <p:ext uri="{BB962C8B-B14F-4D97-AF65-F5344CB8AC3E}">
        <p14:creationId xmlns:p14="http://schemas.microsoft.com/office/powerpoint/2010/main" val="190553979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Food tests </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Food test are intended to identify the constituents of biological materials in;</a:t>
            </a:r>
          </a:p>
          <a:p>
            <a:r>
              <a:rPr lang="en-US" sz="4000" dirty="0" smtClean="0">
                <a:solidFill>
                  <a:srgbClr val="FF0000"/>
                </a:solidFill>
              </a:rPr>
              <a:t>Seeds;</a:t>
            </a:r>
          </a:p>
          <a:p>
            <a:r>
              <a:rPr lang="en-US" sz="4000" dirty="0" smtClean="0">
                <a:solidFill>
                  <a:srgbClr val="FF0000"/>
                </a:solidFill>
              </a:rPr>
              <a:t>Solutions;</a:t>
            </a:r>
          </a:p>
          <a:p>
            <a:r>
              <a:rPr lang="en-US" sz="4000" dirty="0" smtClean="0">
                <a:solidFill>
                  <a:srgbClr val="FF0000"/>
                </a:solidFill>
              </a:rPr>
              <a:t>Powders;</a:t>
            </a:r>
          </a:p>
          <a:p>
            <a:r>
              <a:rPr lang="en-US" sz="4000" dirty="0" smtClean="0">
                <a:solidFill>
                  <a:srgbClr val="FF0000"/>
                </a:solidFill>
              </a:rPr>
              <a:t>Fruits;</a:t>
            </a:r>
          </a:p>
          <a:p>
            <a:r>
              <a:rPr lang="en-US" sz="4000" dirty="0" smtClean="0">
                <a:solidFill>
                  <a:srgbClr val="FF0000"/>
                </a:solidFill>
              </a:rPr>
              <a:t>Seedlings; </a:t>
            </a:r>
          </a:p>
          <a:p>
            <a:endParaRPr lang="en-US" dirty="0"/>
          </a:p>
        </p:txBody>
      </p:sp>
    </p:spTree>
    <p:extLst>
      <p:ext uri="{BB962C8B-B14F-4D97-AF65-F5344CB8AC3E}">
        <p14:creationId xmlns:p14="http://schemas.microsoft.com/office/powerpoint/2010/main" val="56843665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Common mistakes in food tests as observed by examiners;</a:t>
            </a:r>
            <a:endParaRPr lang="en-US" dirty="0"/>
          </a:p>
        </p:txBody>
      </p:sp>
      <p:sp>
        <p:nvSpPr>
          <p:cNvPr id="3" name="Content Placeholder 2"/>
          <p:cNvSpPr>
            <a:spLocks noGrp="1"/>
          </p:cNvSpPr>
          <p:nvPr>
            <p:ph idx="1"/>
          </p:nvPr>
        </p:nvSpPr>
        <p:spPr>
          <a:xfrm>
            <a:off x="304800" y="1600200"/>
            <a:ext cx="8686800" cy="5029200"/>
          </a:xfrm>
        </p:spPr>
        <p:txBody>
          <a:bodyPr>
            <a:normAutofit fontScale="85000" lnSpcReduction="10000"/>
          </a:bodyPr>
          <a:lstStyle/>
          <a:p>
            <a:r>
              <a:rPr lang="en-US" sz="6000" dirty="0" smtClean="0"/>
              <a:t>Wrong entries in the test column;</a:t>
            </a:r>
          </a:p>
          <a:p>
            <a:r>
              <a:rPr lang="en-US" sz="6000" dirty="0" smtClean="0"/>
              <a:t>Wrong Order of answers;</a:t>
            </a:r>
          </a:p>
          <a:p>
            <a:r>
              <a:rPr lang="en-US" sz="6000" dirty="0" smtClean="0">
                <a:solidFill>
                  <a:srgbClr val="FF0000"/>
                </a:solidFill>
              </a:rPr>
              <a:t>Wrong procedure;</a:t>
            </a:r>
          </a:p>
          <a:p>
            <a:r>
              <a:rPr lang="en-US" sz="6000" dirty="0" smtClean="0"/>
              <a:t>Wrong observation;</a:t>
            </a:r>
          </a:p>
          <a:p>
            <a:r>
              <a:rPr lang="en-US" sz="6000" dirty="0" smtClean="0">
                <a:solidFill>
                  <a:srgbClr val="FF0000"/>
                </a:solidFill>
              </a:rPr>
              <a:t>Negative deductions;</a:t>
            </a:r>
            <a:endParaRPr lang="en-US" sz="6000" dirty="0">
              <a:solidFill>
                <a:srgbClr val="FF0000"/>
              </a:solidFill>
            </a:endParaRPr>
          </a:p>
        </p:txBody>
      </p:sp>
    </p:spTree>
    <p:extLst>
      <p:ext uri="{BB962C8B-B14F-4D97-AF65-F5344CB8AC3E}">
        <p14:creationId xmlns:p14="http://schemas.microsoft.com/office/powerpoint/2010/main" val="224377741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Appropriate test titles</a:t>
            </a:r>
            <a:endParaRPr lang="en-US" dirty="0"/>
          </a:p>
        </p:txBody>
      </p:sp>
      <p:pic>
        <p:nvPicPr>
          <p:cNvPr id="1026" name="Picture 2"/>
          <p:cNvPicPr>
            <a:picLocks noGrp="1" noChangeAspect="1" noChangeArrowheads="1"/>
          </p:cNvPicPr>
          <p:nvPr>
            <p:ph idx="1"/>
          </p:nvPr>
        </p:nvPicPr>
        <p:blipFill rotWithShape="1">
          <a:blip r:embed="rId2">
            <a:duotone>
              <a:schemeClr val="accent2">
                <a:shade val="45000"/>
                <a:satMod val="135000"/>
              </a:schemeClr>
              <a:prstClr val="white"/>
            </a:duotone>
            <a:extLst>
              <a:ext uri="{28A0092B-C50C-407E-A947-70E740481C1C}">
                <a14:useLocalDpi xmlns:a14="http://schemas.microsoft.com/office/drawing/2010/main" val="0"/>
              </a:ext>
            </a:extLst>
          </a:blip>
          <a:srcRect r="22259" b="16504"/>
          <a:stretch/>
        </p:blipFill>
        <p:spPr bwMode="auto">
          <a:xfrm>
            <a:off x="171078" y="1524000"/>
            <a:ext cx="8744322" cy="53975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285685869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Explaining Wrong Order of answers </a:t>
            </a:r>
            <a:endParaRPr lang="en-US" dirty="0"/>
          </a:p>
        </p:txBody>
      </p:sp>
      <p:sp>
        <p:nvSpPr>
          <p:cNvPr id="3" name="Content Placeholder 2"/>
          <p:cNvSpPr>
            <a:spLocks noGrp="1"/>
          </p:cNvSpPr>
          <p:nvPr>
            <p:ph idx="1"/>
          </p:nvPr>
        </p:nvSpPr>
        <p:spPr/>
        <p:txBody>
          <a:bodyPr>
            <a:normAutofit/>
          </a:bodyPr>
          <a:lstStyle/>
          <a:p>
            <a:r>
              <a:rPr lang="en-US" sz="4000" dirty="0" smtClean="0"/>
              <a:t>Answers to section (a) should never be given in section (b) or vice versa;</a:t>
            </a:r>
          </a:p>
          <a:p>
            <a:r>
              <a:rPr lang="en-US" sz="4000" dirty="0" smtClean="0"/>
              <a:t>Answers written outside the spaces provided will not be marked;</a:t>
            </a:r>
            <a:endParaRPr lang="en-US" sz="4000" dirty="0"/>
          </a:p>
        </p:txBody>
      </p:sp>
    </p:spTree>
    <p:extLst>
      <p:ext uri="{BB962C8B-B14F-4D97-AF65-F5344CB8AC3E}">
        <p14:creationId xmlns:p14="http://schemas.microsoft.com/office/powerpoint/2010/main" val="284524470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Explaining wrong procedure </a:t>
            </a:r>
            <a:endParaRPr lang="en-US" dirty="0"/>
          </a:p>
        </p:txBody>
      </p:sp>
      <p:sp>
        <p:nvSpPr>
          <p:cNvPr id="3" name="Content Placeholder 2"/>
          <p:cNvSpPr>
            <a:spLocks noGrp="1"/>
          </p:cNvSpPr>
          <p:nvPr>
            <p:ph idx="1"/>
          </p:nvPr>
        </p:nvSpPr>
        <p:spPr>
          <a:xfrm>
            <a:off x="76200" y="1600200"/>
            <a:ext cx="8915400" cy="4525963"/>
          </a:xfrm>
        </p:spPr>
        <p:txBody>
          <a:bodyPr>
            <a:noAutofit/>
          </a:bodyPr>
          <a:lstStyle/>
          <a:p>
            <a:r>
              <a:rPr lang="en-US" sz="6000" dirty="0" smtClean="0">
                <a:solidFill>
                  <a:srgbClr val="FF0000"/>
                </a:solidFill>
              </a:rPr>
              <a:t>No marks are awarded for observations and deductions if the procedure is wrong;</a:t>
            </a:r>
            <a:endParaRPr lang="en-US" sz="6000" dirty="0">
              <a:solidFill>
                <a:srgbClr val="FF0000"/>
              </a:solidFill>
            </a:endParaRPr>
          </a:p>
        </p:txBody>
      </p:sp>
    </p:spTree>
    <p:extLst>
      <p:ext uri="{BB962C8B-B14F-4D97-AF65-F5344CB8AC3E}">
        <p14:creationId xmlns:p14="http://schemas.microsoft.com/office/powerpoint/2010/main" val="159699081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Mistakes made in the procedure</a:t>
            </a:r>
            <a:endParaRPr lang="en-US" dirty="0"/>
          </a:p>
        </p:txBody>
      </p:sp>
      <p:sp>
        <p:nvSpPr>
          <p:cNvPr id="3" name="Content Placeholder 2"/>
          <p:cNvSpPr>
            <a:spLocks noGrp="1"/>
          </p:cNvSpPr>
          <p:nvPr>
            <p:ph idx="1"/>
          </p:nvPr>
        </p:nvSpPr>
        <p:spPr>
          <a:xfrm>
            <a:off x="0" y="1143000"/>
            <a:ext cx="8991600" cy="5715000"/>
          </a:xfrm>
        </p:spPr>
        <p:txBody>
          <a:bodyPr>
            <a:normAutofit/>
          </a:bodyPr>
          <a:lstStyle/>
          <a:p>
            <a:r>
              <a:rPr lang="en-US" sz="4800" dirty="0" smtClean="0"/>
              <a:t>Including </a:t>
            </a:r>
            <a:r>
              <a:rPr lang="en-US" sz="4800" dirty="0" smtClean="0">
                <a:solidFill>
                  <a:srgbClr val="FF0000"/>
                </a:solidFill>
              </a:rPr>
              <a:t>heating in tests do not require heating</a:t>
            </a:r>
            <a:r>
              <a:rPr lang="en-US" sz="4800" dirty="0" smtClean="0"/>
              <a:t> e.g. starch test, protein test,</a:t>
            </a:r>
          </a:p>
          <a:p>
            <a:r>
              <a:rPr lang="en-US" sz="4800" dirty="0" smtClean="0"/>
              <a:t>Excluding </a:t>
            </a:r>
            <a:r>
              <a:rPr lang="en-US" sz="4800" dirty="0" smtClean="0">
                <a:solidFill>
                  <a:srgbClr val="FF0000"/>
                </a:solidFill>
              </a:rPr>
              <a:t>heating in tests requiring heating</a:t>
            </a:r>
            <a:r>
              <a:rPr lang="en-US" sz="4800" dirty="0" smtClean="0"/>
              <a:t>; e.g. Benedict’s test;</a:t>
            </a:r>
          </a:p>
          <a:p>
            <a:endParaRPr lang="en-US" dirty="0"/>
          </a:p>
        </p:txBody>
      </p:sp>
    </p:spTree>
    <p:extLst>
      <p:ext uri="{BB962C8B-B14F-4D97-AF65-F5344CB8AC3E}">
        <p14:creationId xmlns:p14="http://schemas.microsoft.com/office/powerpoint/2010/main" val="274725455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a:xfrm>
            <a:off x="76200" y="1143000"/>
            <a:ext cx="8915400" cy="5562600"/>
          </a:xfrm>
        </p:spPr>
        <p:txBody>
          <a:bodyPr/>
          <a:lstStyle/>
          <a:p>
            <a:r>
              <a:rPr lang="en-US" dirty="0"/>
              <a:t>Omission</a:t>
            </a:r>
            <a:r>
              <a:rPr lang="en-US" dirty="0" smtClean="0"/>
              <a:t>; e.g.</a:t>
            </a:r>
            <a:endParaRPr lang="en-US" dirty="0"/>
          </a:p>
          <a:p>
            <a:pPr marL="0" indent="0">
              <a:buNone/>
            </a:pPr>
            <a:r>
              <a:rPr lang="en-US" dirty="0" smtClean="0"/>
              <a:t>Failure to indicate </a:t>
            </a:r>
            <a:r>
              <a:rPr lang="en-US" dirty="0" smtClean="0">
                <a:solidFill>
                  <a:srgbClr val="FF0000"/>
                </a:solidFill>
              </a:rPr>
              <a:t>amount </a:t>
            </a:r>
            <a:r>
              <a:rPr lang="en-US" dirty="0">
                <a:solidFill>
                  <a:srgbClr val="FF0000"/>
                </a:solidFill>
              </a:rPr>
              <a:t>of </a:t>
            </a:r>
            <a:r>
              <a:rPr lang="en-US" dirty="0" smtClean="0">
                <a:solidFill>
                  <a:srgbClr val="FF0000"/>
                </a:solidFill>
              </a:rPr>
              <a:t>heating</a:t>
            </a:r>
            <a:r>
              <a:rPr lang="en-US" i="1" dirty="0" smtClean="0"/>
              <a:t>; instead of ”heating to boil”</a:t>
            </a:r>
            <a:endParaRPr lang="en-US" i="1" dirty="0"/>
          </a:p>
          <a:p>
            <a:r>
              <a:rPr lang="en-US" dirty="0"/>
              <a:t>Failure to state the </a:t>
            </a:r>
            <a:r>
              <a:rPr lang="en-US" dirty="0" smtClean="0"/>
              <a:t>form </a:t>
            </a:r>
            <a:r>
              <a:rPr lang="en-US" dirty="0"/>
              <a:t>of reagents </a:t>
            </a:r>
            <a:r>
              <a:rPr lang="en-US" dirty="0" smtClean="0"/>
              <a:t>used </a:t>
            </a:r>
            <a:r>
              <a:rPr lang="en-US" dirty="0"/>
              <a:t>like </a:t>
            </a:r>
            <a:r>
              <a:rPr lang="en-US" dirty="0" smtClean="0"/>
              <a:t>referring to </a:t>
            </a:r>
            <a:r>
              <a:rPr lang="en-US" dirty="0"/>
              <a:t>Iodine alone instead of </a:t>
            </a:r>
            <a:r>
              <a:rPr lang="en-US" dirty="0">
                <a:solidFill>
                  <a:srgbClr val="FF0000"/>
                </a:solidFill>
              </a:rPr>
              <a:t>iodine solution</a:t>
            </a:r>
            <a:r>
              <a:rPr lang="en-US" dirty="0"/>
              <a:t>;</a:t>
            </a:r>
          </a:p>
          <a:p>
            <a:r>
              <a:rPr lang="en-US" dirty="0"/>
              <a:t>Failure to state the </a:t>
            </a:r>
            <a:r>
              <a:rPr lang="en-US" dirty="0">
                <a:solidFill>
                  <a:srgbClr val="FF0000"/>
                </a:solidFill>
              </a:rPr>
              <a:t>quantity of the solution </a:t>
            </a:r>
            <a:r>
              <a:rPr lang="en-US" dirty="0"/>
              <a:t>used </a:t>
            </a:r>
            <a:r>
              <a:rPr lang="en-US" dirty="0" smtClean="0"/>
              <a:t>instead of </a:t>
            </a:r>
            <a:r>
              <a:rPr lang="en-US" dirty="0"/>
              <a:t>“</a:t>
            </a:r>
            <a:r>
              <a:rPr lang="en-US" i="1" dirty="0"/>
              <a:t>added three drops of iodine solution”</a:t>
            </a:r>
          </a:p>
          <a:p>
            <a:pPr marL="0" indent="0">
              <a:buNone/>
            </a:pPr>
            <a:endParaRPr lang="en-US" dirty="0"/>
          </a:p>
        </p:txBody>
      </p:sp>
    </p:spTree>
    <p:extLst>
      <p:ext uri="{BB962C8B-B14F-4D97-AF65-F5344CB8AC3E}">
        <p14:creationId xmlns:p14="http://schemas.microsoft.com/office/powerpoint/2010/main" val="323150323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a:xfrm>
            <a:off x="228600" y="1143000"/>
            <a:ext cx="8839200" cy="5715000"/>
          </a:xfrm>
        </p:spPr>
        <p:txBody>
          <a:bodyPr>
            <a:normAutofit fontScale="70000" lnSpcReduction="20000"/>
          </a:bodyPr>
          <a:lstStyle/>
          <a:p>
            <a:r>
              <a:rPr lang="en-US" sz="5400" dirty="0" smtClean="0">
                <a:solidFill>
                  <a:srgbClr val="FF0000"/>
                </a:solidFill>
              </a:rPr>
              <a:t>Wrong order of presentation</a:t>
            </a:r>
            <a:r>
              <a:rPr lang="en-US" sz="5400" dirty="0" smtClean="0"/>
              <a:t>; </a:t>
            </a:r>
          </a:p>
          <a:p>
            <a:pPr marL="0" indent="0">
              <a:buNone/>
            </a:pPr>
            <a:r>
              <a:rPr lang="en-US" sz="5400" dirty="0" smtClean="0"/>
              <a:t>e.g. in protein test sodium hydroxide solution is added before  the copper (II) sulphate solution;</a:t>
            </a:r>
            <a:r>
              <a:rPr lang="en-GB" sz="5400" b="1" dirty="0"/>
              <a:t> </a:t>
            </a:r>
            <a:endParaRPr lang="en-GB" sz="5400" b="1" dirty="0" smtClean="0"/>
          </a:p>
          <a:p>
            <a:pPr marL="0" indent="0">
              <a:buNone/>
            </a:pPr>
            <a:r>
              <a:rPr lang="en-GB" sz="5400" b="1" dirty="0" smtClean="0"/>
              <a:t>In </a:t>
            </a:r>
            <a:r>
              <a:rPr lang="en-GB" sz="5400" b="1" dirty="0"/>
              <a:t>the test for </a:t>
            </a:r>
            <a:r>
              <a:rPr lang="en-GB" sz="5400" b="1" dirty="0" smtClean="0"/>
              <a:t>vitamin C </a:t>
            </a:r>
            <a:r>
              <a:rPr lang="en-GB" sz="5400" b="1" dirty="0"/>
              <a:t>it is the solution of the </a:t>
            </a:r>
            <a:r>
              <a:rPr lang="en-GB" sz="5400" b="1" dirty="0">
                <a:solidFill>
                  <a:srgbClr val="FF0000"/>
                </a:solidFill>
              </a:rPr>
              <a:t>food sample that is added to the reagent drop wise until no further change is observed</a:t>
            </a:r>
            <a:r>
              <a:rPr lang="en-GB" sz="5400" b="1" dirty="0"/>
              <a:t>.  This is the </a:t>
            </a:r>
            <a:r>
              <a:rPr lang="en-GB" sz="5400" b="1" dirty="0">
                <a:solidFill>
                  <a:srgbClr val="FF66FF"/>
                </a:solidFill>
              </a:rPr>
              <a:t>only case </a:t>
            </a:r>
            <a:r>
              <a:rPr lang="en-GB" sz="5400" b="1" dirty="0"/>
              <a:t>where a food </a:t>
            </a:r>
            <a:r>
              <a:rPr lang="en-GB" sz="5400" b="1" dirty="0" smtClean="0"/>
              <a:t>sample is </a:t>
            </a:r>
            <a:r>
              <a:rPr lang="en-GB" sz="5400" b="1" dirty="0"/>
              <a:t>added to the </a:t>
            </a:r>
            <a:r>
              <a:rPr lang="en-GB" sz="5400" b="1" dirty="0" smtClean="0"/>
              <a:t>reagent.</a:t>
            </a:r>
            <a:endParaRPr lang="en-US" sz="5400" dirty="0"/>
          </a:p>
          <a:p>
            <a:pPr marL="0" indent="0">
              <a:buNone/>
            </a:pPr>
            <a:endParaRPr lang="en-US" sz="5400" dirty="0" smtClean="0"/>
          </a:p>
          <a:p>
            <a:pPr marL="0" indent="0">
              <a:buNone/>
            </a:pPr>
            <a:endParaRPr lang="en-US" dirty="0"/>
          </a:p>
        </p:txBody>
      </p:sp>
    </p:spTree>
    <p:extLst>
      <p:ext uri="{BB962C8B-B14F-4D97-AF65-F5344CB8AC3E}">
        <p14:creationId xmlns:p14="http://schemas.microsoft.com/office/powerpoint/2010/main" val="14331474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4638"/>
            <a:ext cx="8229600" cy="1143000"/>
          </a:xfrm>
        </p:spPr>
        <p:txBody>
          <a:bodyPr/>
          <a:lstStyle/>
          <a:p>
            <a:r>
              <a:rPr lang="en-US" dirty="0" smtClean="0"/>
              <a:t>Science is different </a:t>
            </a:r>
            <a:endParaRPr lang="en-US" dirty="0"/>
          </a:p>
        </p:txBody>
      </p:sp>
      <p:sp>
        <p:nvSpPr>
          <p:cNvPr id="3" name="Content Placeholder 2"/>
          <p:cNvSpPr>
            <a:spLocks noGrp="1"/>
          </p:cNvSpPr>
          <p:nvPr>
            <p:ph idx="4294967295"/>
          </p:nvPr>
        </p:nvSpPr>
        <p:spPr>
          <a:xfrm>
            <a:off x="0" y="1371600"/>
            <a:ext cx="8839200" cy="5181600"/>
          </a:xfrm>
        </p:spPr>
        <p:txBody>
          <a:bodyPr>
            <a:normAutofit/>
          </a:bodyPr>
          <a:lstStyle/>
          <a:p>
            <a:pPr marL="0" indent="0" algn="ctr">
              <a:buNone/>
            </a:pPr>
            <a:r>
              <a:rPr lang="en-US" sz="5400" dirty="0" smtClean="0"/>
              <a:t>“The </a:t>
            </a:r>
            <a:r>
              <a:rPr lang="en-US" sz="5400" dirty="0"/>
              <a:t>basis of what scientists believe is the result of the careful collection and analysis of laboratory evidence</a:t>
            </a:r>
            <a:r>
              <a:rPr lang="en-US" sz="5400" dirty="0" smtClean="0"/>
              <a:t>.”</a:t>
            </a:r>
            <a:endParaRPr lang="en-US" sz="5400" dirty="0"/>
          </a:p>
        </p:txBody>
      </p:sp>
    </p:spTree>
    <p:extLst>
      <p:ext uri="{BB962C8B-B14F-4D97-AF65-F5344CB8AC3E}">
        <p14:creationId xmlns:p14="http://schemas.microsoft.com/office/powerpoint/2010/main" val="376353755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a:xfrm>
            <a:off x="304800" y="1600200"/>
            <a:ext cx="8839200" cy="5257800"/>
          </a:xfrm>
        </p:spPr>
        <p:txBody>
          <a:bodyPr>
            <a:normAutofit/>
          </a:bodyPr>
          <a:lstStyle/>
          <a:p>
            <a:r>
              <a:rPr lang="en-US" sz="4000" dirty="0" smtClean="0"/>
              <a:t>Failure to mention the substance involved in the test;</a:t>
            </a:r>
          </a:p>
          <a:p>
            <a:r>
              <a:rPr lang="en-US" sz="4000" dirty="0" smtClean="0"/>
              <a:t>Incorrect procedure; “</a:t>
            </a:r>
            <a:r>
              <a:rPr lang="en-US" sz="4000" i="1" dirty="0" smtClean="0"/>
              <a:t>add two drops of iodine solution and observe</a:t>
            </a:r>
            <a:r>
              <a:rPr lang="en-US" sz="4000" dirty="0" smtClean="0"/>
              <a:t>”</a:t>
            </a:r>
          </a:p>
          <a:p>
            <a:r>
              <a:rPr lang="en-US" sz="4000" dirty="0" smtClean="0"/>
              <a:t>Correct procedure; </a:t>
            </a:r>
            <a:r>
              <a:rPr lang="en-US" sz="4000" dirty="0"/>
              <a:t>“</a:t>
            </a:r>
            <a:r>
              <a:rPr lang="en-US" sz="4000" i="1" dirty="0"/>
              <a:t>add two drops of iodine solution </a:t>
            </a:r>
            <a:r>
              <a:rPr lang="en-US" sz="4000" i="1" dirty="0" smtClean="0"/>
              <a:t> to substance  M</a:t>
            </a:r>
            <a:r>
              <a:rPr lang="en-US" sz="4000" dirty="0" smtClean="0"/>
              <a:t>”</a:t>
            </a:r>
            <a:endParaRPr lang="en-US" sz="4000" dirty="0"/>
          </a:p>
          <a:p>
            <a:pPr marL="0" indent="0">
              <a:buNone/>
            </a:pPr>
            <a:endParaRPr lang="en-US" dirty="0"/>
          </a:p>
        </p:txBody>
      </p:sp>
    </p:spTree>
    <p:extLst>
      <p:ext uri="{BB962C8B-B14F-4D97-AF65-F5344CB8AC3E}">
        <p14:creationId xmlns:p14="http://schemas.microsoft.com/office/powerpoint/2010/main" val="240805848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a:xfrm>
            <a:off x="0" y="1600200"/>
            <a:ext cx="9144000" cy="5410200"/>
          </a:xfrm>
        </p:spPr>
        <p:txBody>
          <a:bodyPr>
            <a:normAutofit lnSpcReduction="10000"/>
          </a:bodyPr>
          <a:lstStyle/>
          <a:p>
            <a:r>
              <a:rPr lang="en-US" sz="3600" dirty="0" smtClean="0"/>
              <a:t>Use of “materials” not provided by the examiner. E.g.</a:t>
            </a:r>
          </a:p>
          <a:p>
            <a:r>
              <a:rPr lang="en-US" sz="3600" dirty="0" smtClean="0"/>
              <a:t>If a powder is labeled “V” then it is wrong for a student to write; </a:t>
            </a:r>
            <a:r>
              <a:rPr lang="en-US" sz="3600" i="1" dirty="0" smtClean="0"/>
              <a:t>“to </a:t>
            </a:r>
            <a:r>
              <a:rPr lang="en-US" sz="3600" i="1" dirty="0" smtClean="0">
                <a:solidFill>
                  <a:srgbClr val="FF0000"/>
                </a:solidFill>
              </a:rPr>
              <a:t>starch powder </a:t>
            </a:r>
            <a:r>
              <a:rPr lang="en-US" sz="3600" dirty="0" smtClean="0"/>
              <a:t>add two drops of iodine solution</a:t>
            </a:r>
            <a:r>
              <a:rPr lang="en-US" sz="3600" i="1" dirty="0" smtClean="0"/>
              <a:t>”</a:t>
            </a:r>
          </a:p>
          <a:p>
            <a:r>
              <a:rPr lang="en-US" sz="3600" dirty="0" smtClean="0"/>
              <a:t>Because that information is not provided in the question</a:t>
            </a:r>
            <a:r>
              <a:rPr lang="en-US" sz="3600" i="1" dirty="0" smtClean="0"/>
              <a:t>;</a:t>
            </a:r>
          </a:p>
          <a:p>
            <a:r>
              <a:rPr lang="en-US" sz="3600" dirty="0" smtClean="0"/>
              <a:t>Use of a white tile while non was provided in the starch test.</a:t>
            </a:r>
          </a:p>
          <a:p>
            <a:endParaRPr lang="en-US" sz="4000" i="1" dirty="0" smtClean="0"/>
          </a:p>
        </p:txBody>
      </p:sp>
    </p:spTree>
    <p:extLst>
      <p:ext uri="{BB962C8B-B14F-4D97-AF65-F5344CB8AC3E}">
        <p14:creationId xmlns:p14="http://schemas.microsoft.com/office/powerpoint/2010/main" val="8043547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Wrong Observation </a:t>
            </a:r>
            <a:endParaRPr lang="en-US" dirty="0"/>
          </a:p>
        </p:txBody>
      </p:sp>
      <p:sp>
        <p:nvSpPr>
          <p:cNvPr id="3" name="Content Placeholder 2"/>
          <p:cNvSpPr>
            <a:spLocks noGrp="1"/>
          </p:cNvSpPr>
          <p:nvPr>
            <p:ph idx="1"/>
          </p:nvPr>
        </p:nvSpPr>
        <p:spPr>
          <a:xfrm>
            <a:off x="152400" y="1143000"/>
            <a:ext cx="8839200" cy="5715000"/>
          </a:xfrm>
        </p:spPr>
        <p:txBody>
          <a:bodyPr>
            <a:normAutofit/>
          </a:bodyPr>
          <a:lstStyle/>
          <a:p>
            <a:r>
              <a:rPr lang="en-US" dirty="0" smtClean="0"/>
              <a:t>Wrong observation will lead to wrong conclusion;</a:t>
            </a:r>
          </a:p>
          <a:p>
            <a:pPr marL="0" indent="0">
              <a:buNone/>
            </a:pPr>
            <a:r>
              <a:rPr lang="en-US" dirty="0" smtClean="0"/>
              <a:t>Examples of wrong observations;</a:t>
            </a:r>
          </a:p>
          <a:p>
            <a:r>
              <a:rPr lang="en-US" dirty="0" smtClean="0"/>
              <a:t>Greenish instead of light green,</a:t>
            </a:r>
          </a:p>
          <a:p>
            <a:r>
              <a:rPr lang="en-US" dirty="0" smtClean="0"/>
              <a:t>Yellowish instead of light yellow,</a:t>
            </a:r>
          </a:p>
          <a:p>
            <a:r>
              <a:rPr lang="en-US" dirty="0" smtClean="0"/>
              <a:t>Bluish instead of light blue,</a:t>
            </a:r>
          </a:p>
          <a:p>
            <a:r>
              <a:rPr lang="en-US" dirty="0" smtClean="0"/>
              <a:t>No change instead of colour X persisted;</a:t>
            </a:r>
          </a:p>
          <a:p>
            <a:r>
              <a:rPr lang="en-US" dirty="0" smtClean="0"/>
              <a:t>No reaction instead of colour X persisted;</a:t>
            </a:r>
          </a:p>
          <a:p>
            <a:r>
              <a:rPr lang="en-US" dirty="0" smtClean="0"/>
              <a:t>Black instead of blue-black; </a:t>
            </a:r>
            <a:endParaRPr lang="en-US" dirty="0"/>
          </a:p>
        </p:txBody>
      </p:sp>
    </p:spTree>
    <p:extLst>
      <p:ext uri="{BB962C8B-B14F-4D97-AF65-F5344CB8AC3E}">
        <p14:creationId xmlns:p14="http://schemas.microsoft.com/office/powerpoint/2010/main" val="53867989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Negative Deductions are wrong </a:t>
            </a:r>
            <a:endParaRPr lang="en-US" dirty="0"/>
          </a:p>
        </p:txBody>
      </p:sp>
      <p:sp>
        <p:nvSpPr>
          <p:cNvPr id="3" name="Content Placeholder 2"/>
          <p:cNvSpPr>
            <a:spLocks noGrp="1"/>
          </p:cNvSpPr>
          <p:nvPr>
            <p:ph idx="1"/>
          </p:nvPr>
        </p:nvSpPr>
        <p:spPr/>
        <p:txBody>
          <a:bodyPr>
            <a:normAutofit fontScale="92500"/>
          </a:bodyPr>
          <a:lstStyle/>
          <a:p>
            <a:r>
              <a:rPr lang="en-US" sz="5400" dirty="0" smtClean="0"/>
              <a:t>Use positive deductions as much as possible; e.g.</a:t>
            </a:r>
          </a:p>
          <a:p>
            <a:r>
              <a:rPr lang="en-US" sz="5400" i="1" dirty="0" smtClean="0"/>
              <a:t>“Starch is not present” </a:t>
            </a:r>
            <a:r>
              <a:rPr lang="en-US" sz="5400" dirty="0" smtClean="0"/>
              <a:t>instead of “starch is absent”</a:t>
            </a:r>
          </a:p>
          <a:p>
            <a:pPr marL="0" indent="0">
              <a:buNone/>
            </a:pPr>
            <a:endParaRPr lang="en-US" dirty="0" smtClean="0"/>
          </a:p>
        </p:txBody>
      </p:sp>
    </p:spTree>
    <p:extLst>
      <p:ext uri="{BB962C8B-B14F-4D97-AF65-F5344CB8AC3E}">
        <p14:creationId xmlns:p14="http://schemas.microsoft.com/office/powerpoint/2010/main" val="313485748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3600" b="1" dirty="0" smtClean="0"/>
              <a:t>REDUCING </a:t>
            </a:r>
            <a:r>
              <a:rPr lang="en-GB" sz="3600" b="1" dirty="0"/>
              <a:t>SUGARS TEST / BENEDICT’S </a:t>
            </a:r>
            <a:r>
              <a:rPr lang="en-GB" sz="3600" b="1" dirty="0" smtClean="0"/>
              <a:t>TEST</a:t>
            </a:r>
            <a:endParaRPr lang="en-GB" sz="3600" dirty="0"/>
          </a:p>
        </p:txBody>
      </p:sp>
      <p:sp>
        <p:nvSpPr>
          <p:cNvPr id="3" name="Content Placeholder 2"/>
          <p:cNvSpPr>
            <a:spLocks noGrp="1"/>
          </p:cNvSpPr>
          <p:nvPr>
            <p:ph idx="1"/>
          </p:nvPr>
        </p:nvSpPr>
        <p:spPr/>
        <p:style>
          <a:lnRef idx="3">
            <a:schemeClr val="lt1"/>
          </a:lnRef>
          <a:fillRef idx="1">
            <a:schemeClr val="accent4"/>
          </a:fillRef>
          <a:effectRef idx="1">
            <a:schemeClr val="accent4"/>
          </a:effectRef>
          <a:fontRef idx="minor">
            <a:schemeClr val="lt1"/>
          </a:fontRef>
        </p:style>
        <p:txBody>
          <a:bodyPr/>
          <a:lstStyle/>
          <a:p>
            <a:pPr lvl="0"/>
            <a:r>
              <a:rPr lang="en-GB" sz="3200" dirty="0"/>
              <a:t>Place 2 cm</a:t>
            </a:r>
            <a:r>
              <a:rPr lang="en-GB" sz="3200" baseline="30000" dirty="0"/>
              <a:t>3</a:t>
            </a:r>
            <a:r>
              <a:rPr lang="en-GB" sz="3200" dirty="0"/>
              <a:t> of a solution of the food substance being tested in test tube</a:t>
            </a:r>
          </a:p>
          <a:p>
            <a:pPr lvl="0"/>
            <a:r>
              <a:rPr lang="en-GB" sz="3200" dirty="0"/>
              <a:t>Add equal </a:t>
            </a:r>
            <a:r>
              <a:rPr lang="en-GB" sz="3200" dirty="0" smtClean="0"/>
              <a:t>amounts (</a:t>
            </a:r>
            <a:r>
              <a:rPr lang="en-GB" sz="3200" dirty="0"/>
              <a:t>2 cm</a:t>
            </a:r>
            <a:r>
              <a:rPr lang="en-GB" sz="3200" baseline="30000" dirty="0"/>
              <a:t>3</a:t>
            </a:r>
            <a:r>
              <a:rPr lang="en-GB" sz="3200" dirty="0"/>
              <a:t> </a:t>
            </a:r>
            <a:r>
              <a:rPr lang="en-GB" sz="3200" dirty="0" smtClean="0"/>
              <a:t>) </a:t>
            </a:r>
            <a:r>
              <a:rPr lang="en-GB" sz="3200" dirty="0"/>
              <a:t>of Benedict’s solution.</a:t>
            </a:r>
          </a:p>
          <a:p>
            <a:pPr lvl="0"/>
            <a:r>
              <a:rPr lang="en-GB" sz="3200" dirty="0" smtClean="0"/>
              <a:t>Heat to boil </a:t>
            </a:r>
            <a:r>
              <a:rPr lang="en-GB" sz="3200" dirty="0"/>
              <a:t>the resulting blue mixture</a:t>
            </a:r>
          </a:p>
          <a:p>
            <a:pPr lvl="0"/>
            <a:r>
              <a:rPr lang="en-GB" sz="3200" dirty="0"/>
              <a:t>The colour changes from </a:t>
            </a:r>
            <a:r>
              <a:rPr lang="en-GB" sz="3200" i="1" dirty="0"/>
              <a:t>blue to green, then yellow, then orange, then red-brown precipitate</a:t>
            </a:r>
            <a:r>
              <a:rPr lang="en-GB" sz="3200" dirty="0"/>
              <a:t>.</a:t>
            </a:r>
          </a:p>
          <a:p>
            <a:endParaRPr lang="en-GB" dirty="0"/>
          </a:p>
        </p:txBody>
      </p:sp>
    </p:spTree>
    <p:extLst>
      <p:ext uri="{BB962C8B-B14F-4D97-AF65-F5344CB8AC3E}">
        <p14:creationId xmlns:p14="http://schemas.microsoft.com/office/powerpoint/2010/main" val="190180553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Colours of results</a:t>
            </a:r>
            <a:endParaRPr lang="en-GB"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81377189"/>
              </p:ext>
            </p:extLst>
          </p:nvPr>
        </p:nvGraphicFramePr>
        <p:xfrm>
          <a:off x="457200" y="1219200"/>
          <a:ext cx="8229600" cy="5410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049356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sz="3600" b="1" dirty="0"/>
              <a:t>HOW DOES THE HUMAN BODY BENEFIT FROM THE FOOD SUBSTANCES</a:t>
            </a:r>
            <a:r>
              <a:rPr lang="en-GB" sz="3600" b="1" dirty="0" smtClean="0"/>
              <a:t>?</a:t>
            </a:r>
            <a:endParaRPr lang="en-US" dirty="0"/>
          </a:p>
        </p:txBody>
      </p:sp>
      <p:sp>
        <p:nvSpPr>
          <p:cNvPr id="3" name="Content Placeholder 2"/>
          <p:cNvSpPr>
            <a:spLocks noGrp="1"/>
          </p:cNvSpPr>
          <p:nvPr>
            <p:ph idx="1"/>
          </p:nvPr>
        </p:nvSpPr>
        <p:spPr>
          <a:xfrm>
            <a:off x="304800" y="1600200"/>
            <a:ext cx="8686800" cy="5029200"/>
          </a:xfrm>
        </p:spPr>
        <p:txBody>
          <a:bodyPr>
            <a:normAutofit/>
          </a:bodyPr>
          <a:lstStyle/>
          <a:p>
            <a:r>
              <a:rPr lang="en-GB" sz="4000" b="1" dirty="0"/>
              <a:t>Starch</a:t>
            </a:r>
            <a:endParaRPr lang="en-US" sz="4000" dirty="0"/>
          </a:p>
          <a:p>
            <a:r>
              <a:rPr lang="en-GB" sz="4000" dirty="0"/>
              <a:t>	</a:t>
            </a:r>
            <a:r>
              <a:rPr lang="en-GB" sz="4000" b="1" dirty="0">
                <a:solidFill>
                  <a:srgbClr val="FF0000"/>
                </a:solidFill>
              </a:rPr>
              <a:t>Benefits</a:t>
            </a:r>
            <a:r>
              <a:rPr lang="en-GB" sz="4000" b="1" dirty="0"/>
              <a:t>:</a:t>
            </a:r>
            <a:r>
              <a:rPr lang="en-GB" sz="4000" dirty="0"/>
              <a:t>	 on oxidation </a:t>
            </a:r>
            <a:r>
              <a:rPr lang="en-GB" sz="4000" dirty="0" smtClean="0"/>
              <a:t>release energy in </a:t>
            </a:r>
            <a:r>
              <a:rPr lang="en-GB" sz="4000" dirty="0"/>
              <a:t>the body</a:t>
            </a:r>
            <a:endParaRPr lang="en-US" sz="4000" dirty="0"/>
          </a:p>
          <a:p>
            <a:r>
              <a:rPr lang="en-GB" sz="4000" dirty="0"/>
              <a:t>	</a:t>
            </a:r>
            <a:r>
              <a:rPr lang="en-GB" sz="4000" b="1" dirty="0" smtClean="0">
                <a:solidFill>
                  <a:srgbClr val="FF0000"/>
                </a:solidFill>
              </a:rPr>
              <a:t>Explanation; </a:t>
            </a:r>
            <a:r>
              <a:rPr lang="en-GB" sz="4000" dirty="0" smtClean="0"/>
              <a:t>Starch </a:t>
            </a:r>
            <a:r>
              <a:rPr lang="en-GB" sz="4000" dirty="0"/>
              <a:t>is hydrolysed into glucose which in the cells is oxidized to release energy.</a:t>
            </a:r>
            <a:endParaRPr lang="en-US" sz="4000" dirty="0"/>
          </a:p>
          <a:p>
            <a:pPr marL="0" indent="0">
              <a:buNone/>
            </a:pPr>
            <a:endParaRPr lang="en-US" dirty="0"/>
          </a:p>
        </p:txBody>
      </p:sp>
    </p:spTree>
    <p:extLst>
      <p:ext uri="{BB962C8B-B14F-4D97-AF65-F5344CB8AC3E}">
        <p14:creationId xmlns:p14="http://schemas.microsoft.com/office/powerpoint/2010/main" val="207893595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a:xfrm>
            <a:off x="304800" y="1524000"/>
            <a:ext cx="8610600" cy="5105400"/>
          </a:xfrm>
        </p:spPr>
        <p:txBody>
          <a:bodyPr>
            <a:normAutofit fontScale="92500" lnSpcReduction="10000"/>
          </a:bodyPr>
          <a:lstStyle/>
          <a:p>
            <a:pPr marL="0" lvl="0" indent="0">
              <a:buNone/>
            </a:pPr>
            <a:r>
              <a:rPr lang="en-GB" b="1" dirty="0">
                <a:solidFill>
                  <a:srgbClr val="FF0000"/>
                </a:solidFill>
              </a:rPr>
              <a:t>Reducing sugar</a:t>
            </a:r>
            <a:endParaRPr lang="en-US" dirty="0">
              <a:solidFill>
                <a:srgbClr val="FF0000"/>
              </a:solidFill>
            </a:endParaRPr>
          </a:p>
          <a:p>
            <a:pPr marL="0" indent="0">
              <a:buNone/>
            </a:pPr>
            <a:r>
              <a:rPr lang="en-GB" b="1" dirty="0">
                <a:solidFill>
                  <a:srgbClr val="FF0000"/>
                </a:solidFill>
              </a:rPr>
              <a:t>Benefit:</a:t>
            </a:r>
            <a:r>
              <a:rPr lang="en-GB" dirty="0"/>
              <a:t>	on oxidation </a:t>
            </a:r>
            <a:r>
              <a:rPr lang="en-GB" dirty="0" smtClean="0"/>
              <a:t>release </a:t>
            </a:r>
            <a:r>
              <a:rPr lang="en-GB" dirty="0"/>
              <a:t>energy to the body</a:t>
            </a:r>
            <a:endParaRPr lang="en-US" dirty="0"/>
          </a:p>
          <a:p>
            <a:pPr marL="0" indent="0">
              <a:buNone/>
            </a:pPr>
            <a:r>
              <a:rPr lang="en-GB" b="1" dirty="0" smtClean="0">
                <a:solidFill>
                  <a:srgbClr val="FF0000"/>
                </a:solidFill>
              </a:rPr>
              <a:t>Explanation</a:t>
            </a:r>
            <a:r>
              <a:rPr lang="en-GB" b="1" dirty="0" smtClean="0">
                <a:solidFill>
                  <a:schemeClr val="bg1"/>
                </a:solidFill>
              </a:rPr>
              <a:t>; Glucose</a:t>
            </a:r>
            <a:r>
              <a:rPr lang="en-GB" dirty="0" smtClean="0">
                <a:solidFill>
                  <a:schemeClr val="bg1"/>
                </a:solidFill>
              </a:rPr>
              <a:t> </a:t>
            </a:r>
            <a:r>
              <a:rPr lang="en-GB" dirty="0"/>
              <a:t>is oxidized in the </a:t>
            </a:r>
            <a:r>
              <a:rPr lang="en-GB" dirty="0" smtClean="0"/>
              <a:t>cells </a:t>
            </a:r>
            <a:r>
              <a:rPr lang="en-GB" dirty="0"/>
              <a:t>to release energy</a:t>
            </a:r>
            <a:endParaRPr lang="en-US" dirty="0"/>
          </a:p>
          <a:p>
            <a:pPr marL="0" lvl="0" indent="0">
              <a:buNone/>
            </a:pPr>
            <a:r>
              <a:rPr lang="en-GB" b="1" dirty="0">
                <a:solidFill>
                  <a:srgbClr val="FF0000"/>
                </a:solidFill>
              </a:rPr>
              <a:t>Non reducing sugars </a:t>
            </a:r>
            <a:r>
              <a:rPr lang="en-GB" b="1" dirty="0"/>
              <a:t>e.g. sucrose </a:t>
            </a:r>
            <a:endParaRPr lang="en-US" dirty="0"/>
          </a:p>
          <a:p>
            <a:pPr marL="0" indent="0">
              <a:buNone/>
            </a:pPr>
            <a:r>
              <a:rPr lang="en-GB" b="1" dirty="0" smtClean="0">
                <a:solidFill>
                  <a:srgbClr val="FF0000"/>
                </a:solidFill>
              </a:rPr>
              <a:t>Benefit</a:t>
            </a:r>
            <a:r>
              <a:rPr lang="en-GB" b="1" dirty="0">
                <a:solidFill>
                  <a:srgbClr val="FF0000"/>
                </a:solidFill>
              </a:rPr>
              <a:t>:</a:t>
            </a:r>
            <a:r>
              <a:rPr lang="en-GB" b="1" dirty="0"/>
              <a:t>	</a:t>
            </a:r>
            <a:r>
              <a:rPr lang="en-GB" dirty="0"/>
              <a:t>on oxidation </a:t>
            </a:r>
            <a:r>
              <a:rPr lang="en-GB" dirty="0" smtClean="0"/>
              <a:t>release </a:t>
            </a:r>
            <a:r>
              <a:rPr lang="en-GB" dirty="0"/>
              <a:t>energy to the body</a:t>
            </a:r>
            <a:endParaRPr lang="en-US" dirty="0"/>
          </a:p>
          <a:p>
            <a:pPr marL="0" indent="0">
              <a:buNone/>
            </a:pPr>
            <a:r>
              <a:rPr lang="en-GB" b="1" dirty="0" smtClean="0">
                <a:solidFill>
                  <a:srgbClr val="FF0000"/>
                </a:solidFill>
              </a:rPr>
              <a:t>Explanation; </a:t>
            </a:r>
            <a:r>
              <a:rPr lang="en-GB" b="1" dirty="0" smtClean="0">
                <a:solidFill>
                  <a:schemeClr val="bg1"/>
                </a:solidFill>
              </a:rPr>
              <a:t>The</a:t>
            </a:r>
            <a:r>
              <a:rPr lang="en-GB" dirty="0" smtClean="0"/>
              <a:t> </a:t>
            </a:r>
            <a:r>
              <a:rPr lang="en-GB" dirty="0"/>
              <a:t>sugar is first </a:t>
            </a:r>
            <a:r>
              <a:rPr lang="en-GB" dirty="0" smtClean="0"/>
              <a:t>hydrolysed </a:t>
            </a:r>
            <a:r>
              <a:rPr lang="en-GB" dirty="0"/>
              <a:t>into glucose </a:t>
            </a:r>
            <a:r>
              <a:rPr lang="en-GB" dirty="0" smtClean="0"/>
              <a:t>/fructose which </a:t>
            </a:r>
            <a:r>
              <a:rPr lang="en-GB" dirty="0"/>
              <a:t>is then oxidized in the </a:t>
            </a:r>
            <a:r>
              <a:rPr lang="en-GB" dirty="0" smtClean="0"/>
              <a:t>cells </a:t>
            </a:r>
            <a:r>
              <a:rPr lang="en-GB" dirty="0"/>
              <a:t>to release energy.</a:t>
            </a:r>
            <a:endParaRPr lang="en-US" dirty="0"/>
          </a:p>
          <a:p>
            <a:endParaRPr lang="en-US" dirty="0"/>
          </a:p>
        </p:txBody>
      </p:sp>
    </p:spTree>
    <p:extLst>
      <p:ext uri="{BB962C8B-B14F-4D97-AF65-F5344CB8AC3E}">
        <p14:creationId xmlns:p14="http://schemas.microsoft.com/office/powerpoint/2010/main" val="231278400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a:t>
            </a:r>
            <a:endParaRPr lang="en-US" dirty="0"/>
          </a:p>
        </p:txBody>
      </p:sp>
      <p:sp>
        <p:nvSpPr>
          <p:cNvPr id="3" name="Content Placeholder 2"/>
          <p:cNvSpPr>
            <a:spLocks noGrp="1"/>
          </p:cNvSpPr>
          <p:nvPr>
            <p:ph idx="1"/>
          </p:nvPr>
        </p:nvSpPr>
        <p:spPr>
          <a:xfrm>
            <a:off x="0" y="1600200"/>
            <a:ext cx="9144000" cy="5029200"/>
          </a:xfrm>
        </p:spPr>
        <p:txBody>
          <a:bodyPr>
            <a:normAutofit/>
          </a:bodyPr>
          <a:lstStyle/>
          <a:p>
            <a:pPr marL="0" lvl="0" indent="0">
              <a:buNone/>
            </a:pPr>
            <a:r>
              <a:rPr lang="en-GB" b="1" dirty="0"/>
              <a:t>Proteins </a:t>
            </a:r>
            <a:endParaRPr lang="en-US" dirty="0"/>
          </a:p>
          <a:p>
            <a:pPr marL="0" indent="0">
              <a:buNone/>
            </a:pPr>
            <a:r>
              <a:rPr lang="en-GB" b="1" dirty="0" smtClean="0">
                <a:solidFill>
                  <a:srgbClr val="FF0000"/>
                </a:solidFill>
              </a:rPr>
              <a:t>Benefit</a:t>
            </a:r>
            <a:r>
              <a:rPr lang="en-GB" b="1" dirty="0">
                <a:solidFill>
                  <a:srgbClr val="FF0000"/>
                </a:solidFill>
              </a:rPr>
              <a:t>:</a:t>
            </a:r>
            <a:r>
              <a:rPr lang="en-GB" b="1" dirty="0"/>
              <a:t>	</a:t>
            </a:r>
            <a:endParaRPr lang="en-US" dirty="0"/>
          </a:p>
          <a:p>
            <a:pPr>
              <a:buFont typeface="Wingdings" pitchFamily="2" charset="2"/>
              <a:buChar char="ü"/>
            </a:pPr>
            <a:r>
              <a:rPr lang="en-GB" sz="2800" dirty="0" smtClean="0"/>
              <a:t>Growth e.g. thyroxine hormone,</a:t>
            </a:r>
            <a:endParaRPr lang="en-US" sz="2800" dirty="0"/>
          </a:p>
          <a:p>
            <a:pPr>
              <a:buFont typeface="Wingdings" pitchFamily="2" charset="2"/>
              <a:buChar char="ü"/>
            </a:pPr>
            <a:r>
              <a:rPr lang="en-GB" sz="2800" dirty="0" smtClean="0"/>
              <a:t>Role in nutrition e.g. digestive enzymes,</a:t>
            </a:r>
          </a:p>
          <a:p>
            <a:pPr>
              <a:buFont typeface="Wingdings" pitchFamily="2" charset="2"/>
              <a:buChar char="ü"/>
            </a:pPr>
            <a:r>
              <a:rPr lang="en-GB" sz="2800" dirty="0" smtClean="0"/>
              <a:t>Respiration &amp; transport, e.g. haemoglobin,</a:t>
            </a:r>
          </a:p>
          <a:p>
            <a:pPr>
              <a:buFont typeface="Wingdings" pitchFamily="2" charset="2"/>
              <a:buChar char="ü"/>
            </a:pPr>
            <a:r>
              <a:rPr lang="en-GB" sz="2800" dirty="0" smtClean="0"/>
              <a:t>Excretion e.g. urease in urea formation,</a:t>
            </a:r>
          </a:p>
          <a:p>
            <a:pPr>
              <a:buFont typeface="Wingdings" pitchFamily="2" charset="2"/>
              <a:buChar char="ü"/>
            </a:pPr>
            <a:r>
              <a:rPr lang="en-GB" sz="2800" dirty="0" smtClean="0"/>
              <a:t>Support &amp; movement, e.g. collagen, actin/myosin,</a:t>
            </a:r>
          </a:p>
          <a:p>
            <a:pPr>
              <a:buFont typeface="Wingdings" pitchFamily="2" charset="2"/>
              <a:buChar char="ü"/>
            </a:pPr>
            <a:r>
              <a:rPr lang="en-GB" sz="2800" dirty="0" smtClean="0"/>
              <a:t>Sensitivity &amp; coordination, e.g. rhodopsin,</a:t>
            </a:r>
          </a:p>
          <a:p>
            <a:pPr>
              <a:buFont typeface="Wingdings" pitchFamily="2" charset="2"/>
              <a:buChar char="ü"/>
            </a:pPr>
            <a:r>
              <a:rPr lang="en-GB" sz="2800" dirty="0" smtClean="0"/>
              <a:t>Reproduction e.g. prolactin,</a:t>
            </a:r>
          </a:p>
          <a:p>
            <a:pPr>
              <a:buFont typeface="Wingdings" pitchFamily="2" charset="2"/>
              <a:buChar char="ü"/>
            </a:pPr>
            <a:endParaRPr lang="en-GB" dirty="0" smtClean="0"/>
          </a:p>
          <a:p>
            <a:pPr>
              <a:buFont typeface="Wingdings" pitchFamily="2" charset="2"/>
              <a:buChar char="ü"/>
            </a:pPr>
            <a:endParaRPr lang="en-GB" dirty="0" smtClean="0"/>
          </a:p>
          <a:p>
            <a:pPr>
              <a:buFont typeface="Wingdings" pitchFamily="2" charset="2"/>
              <a:buChar char="ü"/>
            </a:pPr>
            <a:endParaRPr lang="en-GB" dirty="0" smtClean="0"/>
          </a:p>
          <a:p>
            <a:pPr>
              <a:buFont typeface="Wingdings" pitchFamily="2" charset="2"/>
              <a:buChar char="ü"/>
            </a:pPr>
            <a:endParaRPr lang="en-GB" dirty="0" smtClean="0"/>
          </a:p>
          <a:p>
            <a:pPr>
              <a:buFont typeface="Wingdings" pitchFamily="2" charset="2"/>
              <a:buChar char="ü"/>
            </a:pPr>
            <a:endParaRPr lang="en-US" dirty="0"/>
          </a:p>
          <a:p>
            <a:endParaRPr lang="en-US" dirty="0"/>
          </a:p>
        </p:txBody>
      </p:sp>
    </p:spTree>
    <p:extLst>
      <p:ext uri="{BB962C8B-B14F-4D97-AF65-F5344CB8AC3E}">
        <p14:creationId xmlns:p14="http://schemas.microsoft.com/office/powerpoint/2010/main" val="365481889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a:t>
            </a:r>
            <a:endParaRPr lang="en-US" dirty="0"/>
          </a:p>
        </p:txBody>
      </p:sp>
      <p:sp>
        <p:nvSpPr>
          <p:cNvPr id="3" name="Content Placeholder 2"/>
          <p:cNvSpPr>
            <a:spLocks noGrp="1"/>
          </p:cNvSpPr>
          <p:nvPr>
            <p:ph idx="1"/>
          </p:nvPr>
        </p:nvSpPr>
        <p:spPr>
          <a:xfrm>
            <a:off x="457200" y="1600200"/>
            <a:ext cx="8458200" cy="4876800"/>
          </a:xfrm>
        </p:spPr>
        <p:txBody>
          <a:bodyPr>
            <a:normAutofit/>
          </a:bodyPr>
          <a:lstStyle/>
          <a:p>
            <a:pPr marL="0" indent="0">
              <a:buNone/>
            </a:pPr>
            <a:r>
              <a:rPr lang="en-GB" b="1" dirty="0">
                <a:solidFill>
                  <a:srgbClr val="FF0000"/>
                </a:solidFill>
              </a:rPr>
              <a:t>Explanation</a:t>
            </a:r>
            <a:endParaRPr lang="en-US" dirty="0">
              <a:solidFill>
                <a:srgbClr val="FF0000"/>
              </a:solidFill>
            </a:endParaRPr>
          </a:p>
          <a:p>
            <a:r>
              <a:rPr lang="en-GB" dirty="0">
                <a:solidFill>
                  <a:srgbClr val="FF66FF"/>
                </a:solidFill>
              </a:rPr>
              <a:t>Proteins are digested into amino acids which are then used </a:t>
            </a:r>
            <a:r>
              <a:rPr lang="en-GB" dirty="0" smtClean="0">
                <a:solidFill>
                  <a:srgbClr val="FF66FF"/>
                </a:solidFill>
              </a:rPr>
              <a:t>in synthesis of various proteins in the body</a:t>
            </a:r>
            <a:r>
              <a:rPr lang="en-GB" dirty="0" smtClean="0"/>
              <a:t>.  </a:t>
            </a:r>
            <a:r>
              <a:rPr lang="en-GB" dirty="0"/>
              <a:t>In </a:t>
            </a:r>
            <a:r>
              <a:rPr lang="en-GB" dirty="0">
                <a:solidFill>
                  <a:srgbClr val="FF0000"/>
                </a:solidFill>
              </a:rPr>
              <a:t>extreme starvation </a:t>
            </a:r>
            <a:r>
              <a:rPr lang="en-GB" dirty="0"/>
              <a:t>condition the amino acids are oxidized to release energy for the body i.e. in the absence of carbohydrates and fats.</a:t>
            </a:r>
            <a:endParaRPr lang="en-US" dirty="0"/>
          </a:p>
          <a:p>
            <a:endParaRPr lang="en-US" dirty="0"/>
          </a:p>
        </p:txBody>
      </p:sp>
    </p:spTree>
    <p:extLst>
      <p:ext uri="{BB962C8B-B14F-4D97-AF65-F5344CB8AC3E}">
        <p14:creationId xmlns:p14="http://schemas.microsoft.com/office/powerpoint/2010/main" val="230881477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Value of BIOLOGY PAPER 3 </a:t>
            </a:r>
            <a:endParaRPr lang="en-US" dirty="0"/>
          </a:p>
        </p:txBody>
      </p:sp>
      <p:sp>
        <p:nvSpPr>
          <p:cNvPr id="3" name="Content Placeholder 2"/>
          <p:cNvSpPr>
            <a:spLocks noGrp="1"/>
          </p:cNvSpPr>
          <p:nvPr>
            <p:ph idx="1"/>
          </p:nvPr>
        </p:nvSpPr>
        <p:spPr>
          <a:xfrm>
            <a:off x="0" y="1219200"/>
            <a:ext cx="9144000" cy="5257800"/>
          </a:xfrm>
        </p:spPr>
        <p:txBody>
          <a:bodyPr>
            <a:normAutofit/>
          </a:bodyPr>
          <a:lstStyle/>
          <a:p>
            <a:r>
              <a:rPr lang="en-US" sz="4400" dirty="0" smtClean="0"/>
              <a:t>EACH MARK is equivalent to 1% ,</a:t>
            </a:r>
          </a:p>
          <a:p>
            <a:r>
              <a:rPr lang="en-US" sz="4400" dirty="0" smtClean="0"/>
              <a:t>The Paper contributes to 40% of the exam grade,</a:t>
            </a:r>
          </a:p>
          <a:p>
            <a:r>
              <a:rPr lang="en-US" sz="4400" dirty="0" smtClean="0"/>
              <a:t>Plan to </a:t>
            </a:r>
            <a:r>
              <a:rPr lang="en-US" sz="4400" dirty="0" smtClean="0">
                <a:solidFill>
                  <a:srgbClr val="FF0000"/>
                </a:solidFill>
              </a:rPr>
              <a:t>score over 35 marks </a:t>
            </a:r>
            <a:r>
              <a:rPr lang="en-US" sz="4400" dirty="0" smtClean="0"/>
              <a:t>out of the 40 marks possible,</a:t>
            </a:r>
            <a:endParaRPr lang="en-US" sz="4400" dirty="0"/>
          </a:p>
        </p:txBody>
      </p:sp>
    </p:spTree>
    <p:extLst>
      <p:ext uri="{BB962C8B-B14F-4D97-AF65-F5344CB8AC3E}">
        <p14:creationId xmlns:p14="http://schemas.microsoft.com/office/powerpoint/2010/main" val="339634444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a:t>
            </a:r>
            <a:endParaRPr lang="en-US" dirty="0"/>
          </a:p>
        </p:txBody>
      </p:sp>
      <p:sp>
        <p:nvSpPr>
          <p:cNvPr id="3" name="Content Placeholder 2"/>
          <p:cNvSpPr>
            <a:spLocks noGrp="1"/>
          </p:cNvSpPr>
          <p:nvPr>
            <p:ph idx="1"/>
          </p:nvPr>
        </p:nvSpPr>
        <p:spPr/>
        <p:txBody>
          <a:bodyPr>
            <a:normAutofit fontScale="85000" lnSpcReduction="10000"/>
          </a:bodyPr>
          <a:lstStyle/>
          <a:p>
            <a:pPr marL="0" lvl="0" indent="0">
              <a:buNone/>
            </a:pPr>
            <a:r>
              <a:rPr lang="en-GB" dirty="0" smtClean="0"/>
              <a:t>Lipids </a:t>
            </a:r>
            <a:endParaRPr lang="en-US" dirty="0"/>
          </a:p>
          <a:p>
            <a:pPr marL="0" indent="0">
              <a:buNone/>
            </a:pPr>
            <a:r>
              <a:rPr lang="en-GB" b="1" dirty="0" smtClean="0">
                <a:solidFill>
                  <a:srgbClr val="FF0000"/>
                </a:solidFill>
              </a:rPr>
              <a:t>Benefit</a:t>
            </a:r>
            <a:r>
              <a:rPr lang="en-GB" b="1" dirty="0">
                <a:solidFill>
                  <a:srgbClr val="FF0000"/>
                </a:solidFill>
              </a:rPr>
              <a:t>:</a:t>
            </a:r>
            <a:r>
              <a:rPr lang="en-GB" b="1" dirty="0"/>
              <a:t>	</a:t>
            </a:r>
            <a:endParaRPr lang="en-US" dirty="0"/>
          </a:p>
          <a:p>
            <a:pPr>
              <a:buFont typeface="Wingdings" pitchFamily="2" charset="2"/>
              <a:buChar char="ü"/>
            </a:pPr>
            <a:r>
              <a:rPr lang="en-GB" dirty="0" smtClean="0"/>
              <a:t>on </a:t>
            </a:r>
            <a:r>
              <a:rPr lang="en-GB" dirty="0"/>
              <a:t>oxidation provides energy to the body</a:t>
            </a:r>
            <a:endParaRPr lang="en-US" dirty="0"/>
          </a:p>
          <a:p>
            <a:pPr>
              <a:buFont typeface="Wingdings" pitchFamily="2" charset="2"/>
              <a:buChar char="ü"/>
            </a:pPr>
            <a:r>
              <a:rPr lang="en-GB" dirty="0" smtClean="0"/>
              <a:t>Insulation </a:t>
            </a:r>
            <a:r>
              <a:rPr lang="en-GB" dirty="0"/>
              <a:t>of the body from cold i.e. heat insulators</a:t>
            </a:r>
            <a:endParaRPr lang="en-US" dirty="0"/>
          </a:p>
          <a:p>
            <a:pPr marL="0" indent="0">
              <a:buNone/>
            </a:pPr>
            <a:r>
              <a:rPr lang="en-GB" b="1" dirty="0" smtClean="0">
                <a:solidFill>
                  <a:srgbClr val="FF0000"/>
                </a:solidFill>
              </a:rPr>
              <a:t>Explanation</a:t>
            </a:r>
            <a:endParaRPr lang="en-US" dirty="0">
              <a:solidFill>
                <a:srgbClr val="FF0000"/>
              </a:solidFill>
            </a:endParaRPr>
          </a:p>
          <a:p>
            <a:r>
              <a:rPr lang="en-GB" b="1" dirty="0"/>
              <a:t>	</a:t>
            </a:r>
            <a:r>
              <a:rPr lang="en-GB" dirty="0" smtClean="0"/>
              <a:t>Fats </a:t>
            </a:r>
            <a:r>
              <a:rPr lang="en-GB" dirty="0"/>
              <a:t>are oxidized to release energy for the body (only in the absence of carbohydrates)</a:t>
            </a:r>
            <a:endParaRPr lang="en-US" dirty="0"/>
          </a:p>
          <a:p>
            <a:r>
              <a:rPr lang="en-GB" dirty="0"/>
              <a:t>	</a:t>
            </a:r>
            <a:r>
              <a:rPr lang="en-GB" dirty="0" smtClean="0"/>
              <a:t>Stored </a:t>
            </a:r>
            <a:r>
              <a:rPr lang="en-GB" dirty="0"/>
              <a:t>fats / adipose tissue provides insulation to the body.</a:t>
            </a:r>
            <a:endParaRPr lang="en-US" dirty="0"/>
          </a:p>
          <a:p>
            <a:endParaRPr lang="en-US" dirty="0"/>
          </a:p>
        </p:txBody>
      </p:sp>
    </p:spTree>
    <p:extLst>
      <p:ext uri="{BB962C8B-B14F-4D97-AF65-F5344CB8AC3E}">
        <p14:creationId xmlns:p14="http://schemas.microsoft.com/office/powerpoint/2010/main" val="168783509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a:t>
            </a:r>
            <a:endParaRPr lang="en-US" dirty="0"/>
          </a:p>
        </p:txBody>
      </p:sp>
      <p:sp>
        <p:nvSpPr>
          <p:cNvPr id="3" name="Content Placeholder 2"/>
          <p:cNvSpPr>
            <a:spLocks noGrp="1"/>
          </p:cNvSpPr>
          <p:nvPr>
            <p:ph idx="1"/>
          </p:nvPr>
        </p:nvSpPr>
        <p:spPr>
          <a:xfrm>
            <a:off x="0" y="1600200"/>
            <a:ext cx="9144000" cy="5105400"/>
          </a:xfrm>
        </p:spPr>
        <p:txBody>
          <a:bodyPr>
            <a:normAutofit/>
          </a:bodyPr>
          <a:lstStyle/>
          <a:p>
            <a:pPr marL="0" lvl="0" indent="0">
              <a:buNone/>
            </a:pPr>
            <a:r>
              <a:rPr lang="en-GB" b="1" dirty="0">
                <a:solidFill>
                  <a:srgbClr val="FF0000"/>
                </a:solidFill>
              </a:rPr>
              <a:t>Vitamins </a:t>
            </a:r>
            <a:endParaRPr lang="en-US" dirty="0">
              <a:solidFill>
                <a:srgbClr val="FF0000"/>
              </a:solidFill>
            </a:endParaRPr>
          </a:p>
          <a:p>
            <a:pPr marL="0" indent="0">
              <a:buNone/>
            </a:pPr>
            <a:r>
              <a:rPr lang="en-GB" sz="4000" b="1" dirty="0" smtClean="0">
                <a:solidFill>
                  <a:srgbClr val="FF0000"/>
                </a:solidFill>
              </a:rPr>
              <a:t>Benefit</a:t>
            </a:r>
            <a:r>
              <a:rPr lang="en-GB" sz="4000" b="1" dirty="0"/>
              <a:t>:	</a:t>
            </a:r>
            <a:r>
              <a:rPr lang="en-GB" sz="4000" dirty="0" smtClean="0"/>
              <a:t>Protection </a:t>
            </a:r>
            <a:r>
              <a:rPr lang="en-GB" sz="4000" dirty="0"/>
              <a:t>of the body against deficiency diseases such as scurvy.</a:t>
            </a:r>
            <a:endParaRPr lang="en-US" sz="4000" dirty="0"/>
          </a:p>
          <a:p>
            <a:pPr marL="0" indent="0">
              <a:buNone/>
            </a:pPr>
            <a:r>
              <a:rPr lang="en-GB" sz="4000" b="1" dirty="0" smtClean="0">
                <a:solidFill>
                  <a:srgbClr val="FF0000"/>
                </a:solidFill>
              </a:rPr>
              <a:t>Explanation; Vitamins</a:t>
            </a:r>
            <a:r>
              <a:rPr lang="en-GB" sz="4000" dirty="0" smtClean="0"/>
              <a:t> </a:t>
            </a:r>
            <a:r>
              <a:rPr lang="en-GB" sz="4000" dirty="0"/>
              <a:t>are co-enzymes which </a:t>
            </a:r>
            <a:r>
              <a:rPr lang="en-GB" sz="4000" dirty="0" smtClean="0"/>
              <a:t>increase the rate of metabolism </a:t>
            </a:r>
            <a:r>
              <a:rPr lang="en-GB" sz="4000" dirty="0"/>
              <a:t>in the human body</a:t>
            </a:r>
            <a:r>
              <a:rPr lang="en-GB" sz="4000" dirty="0" smtClean="0"/>
              <a:t>.</a:t>
            </a:r>
            <a:endParaRPr lang="en-US" sz="4000" dirty="0"/>
          </a:p>
          <a:p>
            <a:endParaRPr lang="en-US" dirty="0"/>
          </a:p>
        </p:txBody>
      </p:sp>
    </p:spTree>
    <p:extLst>
      <p:ext uri="{BB962C8B-B14F-4D97-AF65-F5344CB8AC3E}">
        <p14:creationId xmlns:p14="http://schemas.microsoft.com/office/powerpoint/2010/main" val="196570427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914400" y="838200"/>
            <a:ext cx="8229600" cy="4525963"/>
          </a:xfrm>
        </p:spPr>
        <p:txBody>
          <a:bodyPr>
            <a:noAutofit/>
          </a:bodyPr>
          <a:lstStyle/>
          <a:p>
            <a:pPr marL="0" indent="0" algn="ctr">
              <a:buNone/>
            </a:pPr>
            <a:r>
              <a:rPr lang="en-US" sz="8800" dirty="0"/>
              <a:t>Physiological questions </a:t>
            </a:r>
            <a:r>
              <a:rPr lang="en-US" sz="8800" dirty="0" smtClean="0"/>
              <a:t>also involve </a:t>
            </a:r>
            <a:r>
              <a:rPr lang="en-US" sz="8800" dirty="0"/>
              <a:t>enzymes </a:t>
            </a:r>
          </a:p>
        </p:txBody>
      </p:sp>
    </p:spTree>
    <p:extLst>
      <p:ext uri="{BB962C8B-B14F-4D97-AF65-F5344CB8AC3E}">
        <p14:creationId xmlns:p14="http://schemas.microsoft.com/office/powerpoint/2010/main" val="243318637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Physiological questions involving enzymes </a:t>
            </a:r>
            <a:endParaRPr lang="en-US" dirty="0"/>
          </a:p>
        </p:txBody>
      </p:sp>
      <p:sp>
        <p:nvSpPr>
          <p:cNvPr id="3" name="Content Placeholder 2"/>
          <p:cNvSpPr>
            <a:spLocks noGrp="1"/>
          </p:cNvSpPr>
          <p:nvPr>
            <p:ph idx="1"/>
          </p:nvPr>
        </p:nvSpPr>
        <p:spPr>
          <a:xfrm>
            <a:off x="0" y="1524000"/>
            <a:ext cx="9067800" cy="5181600"/>
          </a:xfrm>
        </p:spPr>
        <p:txBody>
          <a:bodyPr/>
          <a:lstStyle/>
          <a:p>
            <a:r>
              <a:rPr lang="en-US" dirty="0" smtClean="0"/>
              <a:t>Designed to test the student knowledge of enzymes,</a:t>
            </a:r>
          </a:p>
          <a:p>
            <a:pPr marL="0" indent="0">
              <a:buNone/>
            </a:pPr>
            <a:endParaRPr lang="en-US" dirty="0" smtClean="0"/>
          </a:p>
          <a:p>
            <a:pPr marL="0" indent="0">
              <a:buNone/>
            </a:pPr>
            <a:r>
              <a:rPr lang="en-US" dirty="0" smtClean="0">
                <a:solidFill>
                  <a:srgbClr val="FF0000"/>
                </a:solidFill>
              </a:rPr>
              <a:t>Sources of enzymes may</a:t>
            </a:r>
            <a:r>
              <a:rPr lang="en-US" dirty="0" smtClean="0"/>
              <a:t>;</a:t>
            </a:r>
          </a:p>
          <a:p>
            <a:r>
              <a:rPr lang="en-US" dirty="0" smtClean="0">
                <a:solidFill>
                  <a:srgbClr val="FF0000"/>
                </a:solidFill>
              </a:rPr>
              <a:t>Biological tissues </a:t>
            </a:r>
            <a:r>
              <a:rPr lang="en-US" dirty="0" smtClean="0"/>
              <a:t>like liver, germinating seeds, Irish potato tuber, intestinal content, onion bulbs, carrot tips, apple,</a:t>
            </a:r>
          </a:p>
          <a:p>
            <a:r>
              <a:rPr lang="en-US" dirty="0" smtClean="0">
                <a:solidFill>
                  <a:srgbClr val="FF0000"/>
                </a:solidFill>
              </a:rPr>
              <a:t>Bought industrially </a:t>
            </a:r>
            <a:r>
              <a:rPr lang="en-US" dirty="0" smtClean="0"/>
              <a:t>made enzyme,</a:t>
            </a:r>
          </a:p>
          <a:p>
            <a:endParaRPr lang="en-US" dirty="0"/>
          </a:p>
        </p:txBody>
      </p:sp>
    </p:spTree>
    <p:extLst>
      <p:ext uri="{BB962C8B-B14F-4D97-AF65-F5344CB8AC3E}">
        <p14:creationId xmlns:p14="http://schemas.microsoft.com/office/powerpoint/2010/main" val="179925581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Enzyme based Questions involve;</a:t>
            </a:r>
            <a:endParaRPr lang="en-US" dirty="0"/>
          </a:p>
        </p:txBody>
      </p:sp>
      <p:sp>
        <p:nvSpPr>
          <p:cNvPr id="3" name="Content Placeholder 2"/>
          <p:cNvSpPr>
            <a:spLocks noGrp="1"/>
          </p:cNvSpPr>
          <p:nvPr>
            <p:ph idx="1"/>
          </p:nvPr>
        </p:nvSpPr>
        <p:spPr>
          <a:xfrm>
            <a:off x="0" y="1600200"/>
            <a:ext cx="9144000" cy="5257800"/>
          </a:xfrm>
        </p:spPr>
        <p:txBody>
          <a:bodyPr>
            <a:normAutofit/>
          </a:bodyPr>
          <a:lstStyle/>
          <a:p>
            <a:r>
              <a:rPr lang="en-US" dirty="0" smtClean="0">
                <a:solidFill>
                  <a:srgbClr val="FF0000"/>
                </a:solidFill>
              </a:rPr>
              <a:t>Amylase</a:t>
            </a:r>
            <a:r>
              <a:rPr lang="en-US" dirty="0" smtClean="0"/>
              <a:t> ; hydrolyze Starch (amylose) into maltose;</a:t>
            </a:r>
          </a:p>
          <a:p>
            <a:r>
              <a:rPr lang="en-US" dirty="0" smtClean="0">
                <a:solidFill>
                  <a:srgbClr val="FF0000"/>
                </a:solidFill>
              </a:rPr>
              <a:t>Sucrase (invertase);</a:t>
            </a:r>
            <a:r>
              <a:rPr lang="en-US" dirty="0" smtClean="0"/>
              <a:t>hydrolyze sucrose (cane sugar) into glucose &amp; fructose;</a:t>
            </a:r>
          </a:p>
          <a:p>
            <a:r>
              <a:rPr lang="en-US" dirty="0" smtClean="0">
                <a:solidFill>
                  <a:srgbClr val="FF0000"/>
                </a:solidFill>
              </a:rPr>
              <a:t>Catalase</a:t>
            </a:r>
            <a:r>
              <a:rPr lang="en-US" dirty="0" smtClean="0"/>
              <a:t>; converts hydrogen peroxide into water &amp; oxygen;</a:t>
            </a:r>
          </a:p>
          <a:p>
            <a:r>
              <a:rPr lang="en-US" dirty="0" smtClean="0">
                <a:solidFill>
                  <a:srgbClr val="FF0000"/>
                </a:solidFill>
              </a:rPr>
              <a:t>Hydrogenase</a:t>
            </a:r>
            <a:r>
              <a:rPr lang="en-US" dirty="0" smtClean="0"/>
              <a:t>; remove hydrogen to oxidize animal &amp; plant tissue;</a:t>
            </a:r>
          </a:p>
          <a:p>
            <a:pPr marL="0" indent="0">
              <a:buNone/>
            </a:pPr>
            <a:endParaRPr lang="en-US" dirty="0"/>
          </a:p>
        </p:txBody>
      </p:sp>
    </p:spTree>
    <p:extLst>
      <p:ext uri="{BB962C8B-B14F-4D97-AF65-F5344CB8AC3E}">
        <p14:creationId xmlns:p14="http://schemas.microsoft.com/office/powerpoint/2010/main" val="165360601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Areas tested in enzyme questions</a:t>
            </a:r>
            <a:endParaRPr lang="en-US" dirty="0"/>
          </a:p>
        </p:txBody>
      </p:sp>
      <p:sp>
        <p:nvSpPr>
          <p:cNvPr id="3" name="Content Placeholder 2"/>
          <p:cNvSpPr>
            <a:spLocks noGrp="1"/>
          </p:cNvSpPr>
          <p:nvPr>
            <p:ph idx="1"/>
          </p:nvPr>
        </p:nvSpPr>
        <p:spPr>
          <a:xfrm>
            <a:off x="76200" y="1143000"/>
            <a:ext cx="8915400" cy="4800600"/>
          </a:xfrm>
        </p:spPr>
        <p:txBody>
          <a:bodyPr/>
          <a:lstStyle/>
          <a:p>
            <a:r>
              <a:rPr lang="en-US" dirty="0" smtClean="0"/>
              <a:t>Effect of </a:t>
            </a:r>
            <a:r>
              <a:rPr lang="en-US" dirty="0" smtClean="0">
                <a:solidFill>
                  <a:srgbClr val="FF0000"/>
                </a:solidFill>
              </a:rPr>
              <a:t>pH</a:t>
            </a:r>
            <a:r>
              <a:rPr lang="en-US" dirty="0" smtClean="0"/>
              <a:t> on rate of reaction;</a:t>
            </a:r>
          </a:p>
          <a:p>
            <a:r>
              <a:rPr lang="en-US" dirty="0"/>
              <a:t>Effect of </a:t>
            </a:r>
            <a:r>
              <a:rPr lang="en-US" dirty="0" smtClean="0">
                <a:solidFill>
                  <a:srgbClr val="FF0000"/>
                </a:solidFill>
              </a:rPr>
              <a:t>temperature</a:t>
            </a:r>
            <a:r>
              <a:rPr lang="en-US" dirty="0" smtClean="0"/>
              <a:t> </a:t>
            </a:r>
            <a:r>
              <a:rPr lang="en-US" dirty="0"/>
              <a:t>on rate of </a:t>
            </a:r>
            <a:r>
              <a:rPr lang="en-US" dirty="0" smtClean="0"/>
              <a:t>reaction;</a:t>
            </a:r>
          </a:p>
          <a:p>
            <a:r>
              <a:rPr lang="en-US" dirty="0"/>
              <a:t>Effect of </a:t>
            </a:r>
            <a:r>
              <a:rPr lang="en-US" dirty="0" smtClean="0">
                <a:solidFill>
                  <a:srgbClr val="FF0000"/>
                </a:solidFill>
              </a:rPr>
              <a:t>enzyme concentration </a:t>
            </a:r>
            <a:r>
              <a:rPr lang="en-US" dirty="0"/>
              <a:t>on rate of </a:t>
            </a:r>
            <a:r>
              <a:rPr lang="en-US" dirty="0" smtClean="0"/>
              <a:t>reaction;</a:t>
            </a:r>
          </a:p>
          <a:p>
            <a:r>
              <a:rPr lang="en-US" dirty="0"/>
              <a:t>Effect of </a:t>
            </a:r>
            <a:r>
              <a:rPr lang="en-US" dirty="0" smtClean="0">
                <a:solidFill>
                  <a:srgbClr val="FF0000"/>
                </a:solidFill>
              </a:rPr>
              <a:t>substrate  concentration </a:t>
            </a:r>
            <a:r>
              <a:rPr lang="en-US" dirty="0" smtClean="0"/>
              <a:t>on </a:t>
            </a:r>
            <a:r>
              <a:rPr lang="en-US" dirty="0"/>
              <a:t>rate of </a:t>
            </a:r>
            <a:r>
              <a:rPr lang="en-US" dirty="0" smtClean="0"/>
              <a:t>reaction;</a:t>
            </a:r>
          </a:p>
          <a:p>
            <a:r>
              <a:rPr lang="en-US" dirty="0"/>
              <a:t>Effect </a:t>
            </a:r>
            <a:r>
              <a:rPr lang="en-US" dirty="0" smtClean="0"/>
              <a:t>of </a:t>
            </a:r>
            <a:r>
              <a:rPr lang="en-US" dirty="0" smtClean="0">
                <a:solidFill>
                  <a:srgbClr val="FF0000"/>
                </a:solidFill>
              </a:rPr>
              <a:t>co-factors</a:t>
            </a:r>
            <a:r>
              <a:rPr lang="en-US" dirty="0" smtClean="0"/>
              <a:t> on </a:t>
            </a:r>
            <a:r>
              <a:rPr lang="en-US" dirty="0"/>
              <a:t>rate of reaction</a:t>
            </a:r>
          </a:p>
        </p:txBody>
      </p:sp>
    </p:spTree>
    <p:extLst>
      <p:ext uri="{BB962C8B-B14F-4D97-AF65-F5344CB8AC3E}">
        <p14:creationId xmlns:p14="http://schemas.microsoft.com/office/powerpoint/2010/main" val="295046622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Enzyme; Sucrase </a:t>
            </a:r>
            <a:endParaRPr lang="en-US" dirty="0"/>
          </a:p>
        </p:txBody>
      </p:sp>
      <p:sp>
        <p:nvSpPr>
          <p:cNvPr id="3" name="Content Placeholder 2"/>
          <p:cNvSpPr>
            <a:spLocks noGrp="1"/>
          </p:cNvSpPr>
          <p:nvPr>
            <p:ph idx="1"/>
          </p:nvPr>
        </p:nvSpPr>
        <p:spPr>
          <a:xfrm>
            <a:off x="152400" y="1219200"/>
            <a:ext cx="8915400" cy="5410200"/>
          </a:xfrm>
        </p:spPr>
        <p:txBody>
          <a:bodyPr>
            <a:normAutofit fontScale="92500" lnSpcReduction="10000"/>
          </a:bodyPr>
          <a:lstStyle/>
          <a:p>
            <a:r>
              <a:rPr lang="en-US" sz="4800" dirty="0" smtClean="0">
                <a:solidFill>
                  <a:srgbClr val="FF0000"/>
                </a:solidFill>
              </a:rPr>
              <a:t>Hydrolyzes </a:t>
            </a:r>
            <a:r>
              <a:rPr lang="en-US" sz="4800" dirty="0" smtClean="0"/>
              <a:t>sucrose to fructose &amp; glucose,</a:t>
            </a:r>
          </a:p>
          <a:p>
            <a:r>
              <a:rPr lang="en-US" sz="4800" dirty="0" smtClean="0"/>
              <a:t>Found in; insect guts; plant storage organs like sugar cane stem, carrot tap root,</a:t>
            </a:r>
          </a:p>
          <a:p>
            <a:r>
              <a:rPr lang="en-US" sz="4800" dirty="0" smtClean="0">
                <a:solidFill>
                  <a:srgbClr val="FF0000"/>
                </a:solidFill>
              </a:rPr>
              <a:t>Tested by testing </a:t>
            </a:r>
            <a:r>
              <a:rPr lang="en-US" sz="4800" dirty="0" smtClean="0"/>
              <a:t>the production of reducing sugars  using Benedict’s reagent</a:t>
            </a:r>
            <a:r>
              <a:rPr lang="en-US" dirty="0" smtClean="0"/>
              <a:t>,</a:t>
            </a:r>
            <a:endParaRPr lang="en-US" dirty="0"/>
          </a:p>
        </p:txBody>
      </p:sp>
    </p:spTree>
    <p:extLst>
      <p:ext uri="{BB962C8B-B14F-4D97-AF65-F5344CB8AC3E}">
        <p14:creationId xmlns:p14="http://schemas.microsoft.com/office/powerpoint/2010/main" val="192654659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nodeType="clickEffect">
                                  <p:stCondLst>
                                    <p:cond delay="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 by="(-#ppt_w*2)" calcmode="lin" valueType="num">
                                      <p:cBhvr rctx="PPT">
                                        <p:cTn id="7" dur="500" autoRev="1" fill="hold">
                                          <p:stCondLst>
                                            <p:cond delay="0"/>
                                          </p:stCondLst>
                                        </p:cTn>
                                        <p:tgtEl>
                                          <p:spTgt spid="3">
                                            <p:txEl>
                                              <p:pRg st="0" end="0"/>
                                            </p:txEl>
                                          </p:spTgt>
                                        </p:tgtEl>
                                        <p:attrNameLst>
                                          <p:attrName>ppt_w</p:attrName>
                                        </p:attrNameLst>
                                      </p:cBhvr>
                                    </p:anim>
                                    <p:anim by="(#ppt_w*0.50)" calcmode="lin" valueType="num">
                                      <p:cBhvr>
                                        <p:cTn id="8" dur="500" decel="50000" autoRev="1" fill="hold">
                                          <p:stCondLst>
                                            <p:cond delay="0"/>
                                          </p:stCondLst>
                                        </p:cTn>
                                        <p:tgtEl>
                                          <p:spTgt spid="3">
                                            <p:txEl>
                                              <p:pRg st="0" end="0"/>
                                            </p:txEl>
                                          </p:spTgt>
                                        </p:tgtEl>
                                        <p:attrNameLst>
                                          <p:attrName>ppt_x</p:attrName>
                                        </p:attrNameLst>
                                      </p:cBhvr>
                                    </p:anim>
                                    <p:anim from="(-#ppt_h/2)" to="(#ppt_y)" calcmode="lin" valueType="num">
                                      <p:cBhvr>
                                        <p:cTn id="9" dur="1000" fill="hold">
                                          <p:stCondLst>
                                            <p:cond delay="0"/>
                                          </p:stCondLst>
                                        </p:cTn>
                                        <p:tgtEl>
                                          <p:spTgt spid="3">
                                            <p:txEl>
                                              <p:pRg st="0" end="0"/>
                                            </p:txEl>
                                          </p:spTgt>
                                        </p:tgtEl>
                                        <p:attrNameLst>
                                          <p:attrName>ppt_y</p:attrName>
                                        </p:attrNameLst>
                                      </p:cBhvr>
                                    </p:anim>
                                    <p:animRot by="21600000">
                                      <p:cBhvr>
                                        <p:cTn id="10" dur="1000" fill="hold">
                                          <p:stCondLst>
                                            <p:cond delay="0"/>
                                          </p:stCondLst>
                                        </p:cTn>
                                        <p:tgtEl>
                                          <p:spTgt spid="3">
                                            <p:txEl>
                                              <p:pRg st="0" end="0"/>
                                            </p:txEl>
                                          </p:spTgt>
                                        </p:tgtEl>
                                        <p:attrNameLst>
                                          <p:attrName>r</p:attrName>
                                        </p:attrNameLst>
                                      </p:cBhvr>
                                    </p:animRot>
                                  </p:childTnLst>
                                </p:cTn>
                              </p:par>
                              <p:par>
                                <p:cTn id="11" presetID="56" presetClass="entr" presetSubtype="0" fill="hold" nodeType="withEffect">
                                  <p:stCondLst>
                                    <p:cond delay="0"/>
                                  </p:stCondLst>
                                  <p:iterate type="lt">
                                    <p:tmPct val="10000"/>
                                  </p:iterate>
                                  <p:childTnLst>
                                    <p:set>
                                      <p:cBhvr>
                                        <p:cTn id="12" dur="1" fill="hold">
                                          <p:stCondLst>
                                            <p:cond delay="0"/>
                                          </p:stCondLst>
                                        </p:cTn>
                                        <p:tgtEl>
                                          <p:spTgt spid="3">
                                            <p:txEl>
                                              <p:pRg st="1" end="1"/>
                                            </p:txEl>
                                          </p:spTgt>
                                        </p:tgtEl>
                                        <p:attrNameLst>
                                          <p:attrName>style.visibility</p:attrName>
                                        </p:attrNameLst>
                                      </p:cBhvr>
                                      <p:to>
                                        <p:strVal val="visible"/>
                                      </p:to>
                                    </p:set>
                                    <p:anim by="(-#ppt_w*2)" calcmode="lin" valueType="num">
                                      <p:cBhvr rctx="PPT">
                                        <p:cTn id="13" dur="500" autoRev="1" fill="hold">
                                          <p:stCondLst>
                                            <p:cond delay="0"/>
                                          </p:stCondLst>
                                        </p:cTn>
                                        <p:tgtEl>
                                          <p:spTgt spid="3">
                                            <p:txEl>
                                              <p:pRg st="1" end="1"/>
                                            </p:txEl>
                                          </p:spTgt>
                                        </p:tgtEl>
                                        <p:attrNameLst>
                                          <p:attrName>ppt_w</p:attrName>
                                        </p:attrNameLst>
                                      </p:cBhvr>
                                    </p:anim>
                                    <p:anim by="(#ppt_w*0.50)" calcmode="lin" valueType="num">
                                      <p:cBhvr>
                                        <p:cTn id="14" dur="500" decel="50000" autoRev="1" fill="hold">
                                          <p:stCondLst>
                                            <p:cond delay="0"/>
                                          </p:stCondLst>
                                        </p:cTn>
                                        <p:tgtEl>
                                          <p:spTgt spid="3">
                                            <p:txEl>
                                              <p:pRg st="1" end="1"/>
                                            </p:txEl>
                                          </p:spTgt>
                                        </p:tgtEl>
                                        <p:attrNameLst>
                                          <p:attrName>ppt_x</p:attrName>
                                        </p:attrNameLst>
                                      </p:cBhvr>
                                    </p:anim>
                                    <p:anim from="(-#ppt_h/2)" to="(#ppt_y)" calcmode="lin" valueType="num">
                                      <p:cBhvr>
                                        <p:cTn id="15" dur="1000" fill="hold">
                                          <p:stCondLst>
                                            <p:cond delay="0"/>
                                          </p:stCondLst>
                                        </p:cTn>
                                        <p:tgtEl>
                                          <p:spTgt spid="3">
                                            <p:txEl>
                                              <p:pRg st="1" end="1"/>
                                            </p:txEl>
                                          </p:spTgt>
                                        </p:tgtEl>
                                        <p:attrNameLst>
                                          <p:attrName>ppt_y</p:attrName>
                                        </p:attrNameLst>
                                      </p:cBhvr>
                                    </p:anim>
                                    <p:animRot by="21600000">
                                      <p:cBhvr>
                                        <p:cTn id="16" dur="1000" fill="hold">
                                          <p:stCondLst>
                                            <p:cond delay="0"/>
                                          </p:stCondLst>
                                        </p:cTn>
                                        <p:tgtEl>
                                          <p:spTgt spid="3">
                                            <p:txEl>
                                              <p:pRg st="1" end="1"/>
                                            </p:txEl>
                                          </p:spTgt>
                                        </p:tgtEl>
                                        <p:attrNameLst>
                                          <p:attrName>r</p:attrName>
                                        </p:attrNameLst>
                                      </p:cBhvr>
                                    </p:animRot>
                                  </p:childTnLst>
                                </p:cTn>
                              </p:par>
                              <p:par>
                                <p:cTn id="17" presetID="56" presetClass="entr" presetSubtype="0" fill="hold" nodeType="withEffect">
                                  <p:stCondLst>
                                    <p:cond delay="0"/>
                                  </p:stCondLst>
                                  <p:iterate type="lt">
                                    <p:tmPct val="10000"/>
                                  </p:iterate>
                                  <p:childTnLst>
                                    <p:set>
                                      <p:cBhvr>
                                        <p:cTn id="18" dur="1" fill="hold">
                                          <p:stCondLst>
                                            <p:cond delay="0"/>
                                          </p:stCondLst>
                                        </p:cTn>
                                        <p:tgtEl>
                                          <p:spTgt spid="3">
                                            <p:txEl>
                                              <p:pRg st="2" end="2"/>
                                            </p:txEl>
                                          </p:spTgt>
                                        </p:tgtEl>
                                        <p:attrNameLst>
                                          <p:attrName>style.visibility</p:attrName>
                                        </p:attrNameLst>
                                      </p:cBhvr>
                                      <p:to>
                                        <p:strVal val="visible"/>
                                      </p:to>
                                    </p:set>
                                    <p:anim by="(-#ppt_w*2)" calcmode="lin" valueType="num">
                                      <p:cBhvr rctx="PPT">
                                        <p:cTn id="19" dur="500" autoRev="1" fill="hold">
                                          <p:stCondLst>
                                            <p:cond delay="0"/>
                                          </p:stCondLst>
                                        </p:cTn>
                                        <p:tgtEl>
                                          <p:spTgt spid="3">
                                            <p:txEl>
                                              <p:pRg st="2" end="2"/>
                                            </p:txEl>
                                          </p:spTgt>
                                        </p:tgtEl>
                                        <p:attrNameLst>
                                          <p:attrName>ppt_w</p:attrName>
                                        </p:attrNameLst>
                                      </p:cBhvr>
                                    </p:anim>
                                    <p:anim by="(#ppt_w*0.50)" calcmode="lin" valueType="num">
                                      <p:cBhvr>
                                        <p:cTn id="20" dur="500" decel="50000" autoRev="1" fill="hold">
                                          <p:stCondLst>
                                            <p:cond delay="0"/>
                                          </p:stCondLst>
                                        </p:cTn>
                                        <p:tgtEl>
                                          <p:spTgt spid="3">
                                            <p:txEl>
                                              <p:pRg st="2" end="2"/>
                                            </p:txEl>
                                          </p:spTgt>
                                        </p:tgtEl>
                                        <p:attrNameLst>
                                          <p:attrName>ppt_x</p:attrName>
                                        </p:attrNameLst>
                                      </p:cBhvr>
                                    </p:anim>
                                    <p:anim from="(-#ppt_h/2)" to="(#ppt_y)" calcmode="lin" valueType="num">
                                      <p:cBhvr>
                                        <p:cTn id="21" dur="1000" fill="hold">
                                          <p:stCondLst>
                                            <p:cond delay="0"/>
                                          </p:stCondLst>
                                        </p:cTn>
                                        <p:tgtEl>
                                          <p:spTgt spid="3">
                                            <p:txEl>
                                              <p:pRg st="2" end="2"/>
                                            </p:txEl>
                                          </p:spTgt>
                                        </p:tgtEl>
                                        <p:attrNameLst>
                                          <p:attrName>ppt_y</p:attrName>
                                        </p:attrNameLst>
                                      </p:cBhvr>
                                    </p:anim>
                                    <p:animRot by="21600000">
                                      <p:cBhvr>
                                        <p:cTn id="22" dur="1000" fill="hold">
                                          <p:stCondLst>
                                            <p:cond delay="0"/>
                                          </p:stCondLst>
                                        </p:cTn>
                                        <p:tgtEl>
                                          <p:spTgt spid="3">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Enzyme; catalase </a:t>
            </a:r>
            <a:endParaRPr lang="en-US" dirty="0"/>
          </a:p>
        </p:txBody>
      </p:sp>
      <p:sp>
        <p:nvSpPr>
          <p:cNvPr id="3" name="Content Placeholder 2"/>
          <p:cNvSpPr>
            <a:spLocks noGrp="1"/>
          </p:cNvSpPr>
          <p:nvPr>
            <p:ph idx="1"/>
          </p:nvPr>
        </p:nvSpPr>
        <p:spPr>
          <a:xfrm>
            <a:off x="152400" y="1600200"/>
            <a:ext cx="8763000" cy="5029200"/>
          </a:xfrm>
        </p:spPr>
        <p:txBody>
          <a:bodyPr/>
          <a:lstStyle/>
          <a:p>
            <a:r>
              <a:rPr lang="en-US" dirty="0" smtClean="0">
                <a:solidFill>
                  <a:srgbClr val="FF0000"/>
                </a:solidFill>
              </a:rPr>
              <a:t>Hydrolyzes hydrogen peroxide </a:t>
            </a:r>
            <a:r>
              <a:rPr lang="en-US" dirty="0" smtClean="0"/>
              <a:t>to water &amp; oxygen;</a:t>
            </a:r>
          </a:p>
          <a:p>
            <a:r>
              <a:rPr lang="en-US" dirty="0" smtClean="0">
                <a:solidFill>
                  <a:srgbClr val="FF0000"/>
                </a:solidFill>
              </a:rPr>
              <a:t>Effervescences</a:t>
            </a:r>
            <a:r>
              <a:rPr lang="en-US" dirty="0" smtClean="0"/>
              <a:t>; indicates oxygen production hence shows catalase activity;</a:t>
            </a:r>
          </a:p>
          <a:p>
            <a:r>
              <a:rPr lang="en-US" dirty="0" smtClean="0">
                <a:solidFill>
                  <a:srgbClr val="FF0000"/>
                </a:solidFill>
              </a:rPr>
              <a:t>Arise in temperature </a:t>
            </a:r>
            <a:r>
              <a:rPr lang="en-US" dirty="0" smtClean="0"/>
              <a:t>also indicates catalase activity because the reaction is exothermic,</a:t>
            </a:r>
            <a:endParaRPr lang="en-US" dirty="0"/>
          </a:p>
        </p:txBody>
      </p:sp>
    </p:spTree>
    <p:extLst>
      <p:ext uri="{BB962C8B-B14F-4D97-AF65-F5344CB8AC3E}">
        <p14:creationId xmlns:p14="http://schemas.microsoft.com/office/powerpoint/2010/main" val="378996498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a:t>
            </a:r>
            <a:endParaRPr lang="en-US" dirty="0"/>
          </a:p>
        </p:txBody>
      </p:sp>
      <p:sp>
        <p:nvSpPr>
          <p:cNvPr id="3" name="Content Placeholder 2"/>
          <p:cNvSpPr>
            <a:spLocks noGrp="1"/>
          </p:cNvSpPr>
          <p:nvPr>
            <p:ph idx="1"/>
          </p:nvPr>
        </p:nvSpPr>
        <p:spPr>
          <a:xfrm>
            <a:off x="0" y="1143000"/>
            <a:ext cx="9144000" cy="5715000"/>
          </a:xfrm>
        </p:spPr>
        <p:txBody>
          <a:bodyPr>
            <a:normAutofit/>
          </a:bodyPr>
          <a:lstStyle/>
          <a:p>
            <a:pPr marL="0" indent="0">
              <a:buNone/>
            </a:pPr>
            <a:r>
              <a:rPr lang="en-US" dirty="0" smtClean="0">
                <a:solidFill>
                  <a:srgbClr val="FF0000"/>
                </a:solidFill>
              </a:rPr>
              <a:t>Hydrogen peroxide </a:t>
            </a:r>
            <a:r>
              <a:rPr lang="en-US" dirty="0" smtClean="0"/>
              <a:t>is a </a:t>
            </a:r>
            <a:r>
              <a:rPr lang="en-US" dirty="0" smtClean="0">
                <a:solidFill>
                  <a:srgbClr val="FF0000"/>
                </a:solidFill>
              </a:rPr>
              <a:t>toxic by-product </a:t>
            </a:r>
            <a:r>
              <a:rPr lang="en-US" dirty="0" smtClean="0"/>
              <a:t>of metabolic reaction; therefore cells with high metabolic reactions will accumulate this toxin hence the high concentration of catalase in such tissues like;</a:t>
            </a:r>
          </a:p>
          <a:p>
            <a:r>
              <a:rPr lang="en-US" dirty="0" smtClean="0"/>
              <a:t>Liver,</a:t>
            </a:r>
          </a:p>
          <a:p>
            <a:r>
              <a:rPr lang="en-US" dirty="0" smtClean="0"/>
              <a:t>Irish potatoes;</a:t>
            </a:r>
          </a:p>
          <a:p>
            <a:r>
              <a:rPr lang="en-US" dirty="0" smtClean="0"/>
              <a:t>Apple</a:t>
            </a:r>
          </a:p>
          <a:p>
            <a:r>
              <a:rPr lang="en-US" dirty="0" smtClean="0"/>
              <a:t>Germinating seeds;</a:t>
            </a:r>
            <a:endParaRPr lang="en-US" dirty="0"/>
          </a:p>
        </p:txBody>
      </p:sp>
    </p:spTree>
    <p:extLst>
      <p:ext uri="{BB962C8B-B14F-4D97-AF65-F5344CB8AC3E}">
        <p14:creationId xmlns:p14="http://schemas.microsoft.com/office/powerpoint/2010/main" val="375033202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nodeType="clickEffect">
                                  <p:stCondLst>
                                    <p:cond delay="0"/>
                                  </p:stCondLst>
                                  <p:iterate type="lt">
                                    <p:tmPct val="50000"/>
                                  </p:iterate>
                                  <p:childTnLst>
                                    <p:set>
                                      <p:cBhvr>
                                        <p:cTn id="6" dur="1" fill="hold">
                                          <p:stCondLst>
                                            <p:cond delay="0"/>
                                          </p:stCondLst>
                                        </p:cTn>
                                        <p:tgtEl>
                                          <p:spTgt spid="3">
                                            <p:txEl>
                                              <p:pRg st="0" end="0"/>
                                            </p:txEl>
                                          </p:spTgt>
                                        </p:tgtEl>
                                        <p:attrNameLst>
                                          <p:attrName>style.visibility</p:attrName>
                                        </p:attrNameLst>
                                      </p:cBhvr>
                                      <p:to>
                                        <p:strVal val="visible"/>
                                      </p:to>
                                    </p:set>
                                    <p:set>
                                      <p:cBhvr>
                                        <p:cTn id="7" dur="455" fill="hold">
                                          <p:stCondLst>
                                            <p:cond delay="0"/>
                                          </p:stCondLst>
                                        </p:cTn>
                                        <p:tgtEl>
                                          <p:spTgt spid="3">
                                            <p:txEl>
                                              <p:pRg st="0" end="0"/>
                                            </p:txEl>
                                          </p:spTgt>
                                        </p:tgtEl>
                                        <p:attrNameLst>
                                          <p:attrName>style.rotation</p:attrName>
                                        </p:attrNameLst>
                                      </p:cBhvr>
                                      <p:to>
                                        <p:strVal val="-45.0"/>
                                      </p:to>
                                    </p:set>
                                    <p:anim calcmode="lin" valueType="num">
                                      <p:cBhvr>
                                        <p:cTn id="8" dur="455" fill="hold">
                                          <p:stCondLst>
                                            <p:cond delay="455"/>
                                          </p:stCondLst>
                                        </p:cTn>
                                        <p:tgtEl>
                                          <p:spTgt spid="3">
                                            <p:txEl>
                                              <p:pRg st="0" end="0"/>
                                            </p:txEl>
                                          </p:spTgt>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3">
                                            <p:txEl>
                                              <p:pRg st="0" end="0"/>
                                            </p:txEl>
                                          </p:spTgt>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3">
                                            <p:txEl>
                                              <p:pRg st="0" end="0"/>
                                            </p:txEl>
                                          </p:spTgt>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3">
                                            <p:txEl>
                                              <p:pRg st="0" end="0"/>
                                            </p:txEl>
                                          </p:spTgt>
                                        </p:tgtEl>
                                        <p:attrNameLst>
                                          <p:attrName>ppt_y</p:attrName>
                                        </p:attrNameLst>
                                      </p:cBhvr>
                                      <p:tavLst>
                                        <p:tav tm="0">
                                          <p:val>
                                            <p:strVal val="#ppt_y-(0.354*#ppt_w-0.172*#ppt_h)"/>
                                          </p:val>
                                        </p:tav>
                                        <p:tav tm="100000">
                                          <p:val>
                                            <p:strVal val="#ppt_y"/>
                                          </p:val>
                                        </p:tav>
                                      </p:tavLst>
                                    </p:anim>
                                  </p:childTnLst>
                                </p:cTn>
                              </p:par>
                              <p:par>
                                <p:cTn id="12" presetID="38" presetClass="entr" presetSubtype="0" accel="50000" fill="hold" nodeType="withEffect">
                                  <p:stCondLst>
                                    <p:cond delay="0"/>
                                  </p:stCondLst>
                                  <p:iterate type="lt">
                                    <p:tmPct val="50000"/>
                                  </p:iterate>
                                  <p:childTnLst>
                                    <p:set>
                                      <p:cBhvr>
                                        <p:cTn id="13" dur="1" fill="hold">
                                          <p:stCondLst>
                                            <p:cond delay="0"/>
                                          </p:stCondLst>
                                        </p:cTn>
                                        <p:tgtEl>
                                          <p:spTgt spid="3">
                                            <p:txEl>
                                              <p:pRg st="1" end="1"/>
                                            </p:txEl>
                                          </p:spTgt>
                                        </p:tgtEl>
                                        <p:attrNameLst>
                                          <p:attrName>style.visibility</p:attrName>
                                        </p:attrNameLst>
                                      </p:cBhvr>
                                      <p:to>
                                        <p:strVal val="visible"/>
                                      </p:to>
                                    </p:set>
                                    <p:set>
                                      <p:cBhvr>
                                        <p:cTn id="14" dur="455" fill="hold">
                                          <p:stCondLst>
                                            <p:cond delay="0"/>
                                          </p:stCondLst>
                                        </p:cTn>
                                        <p:tgtEl>
                                          <p:spTgt spid="3">
                                            <p:txEl>
                                              <p:pRg st="1" end="1"/>
                                            </p:txEl>
                                          </p:spTgt>
                                        </p:tgtEl>
                                        <p:attrNameLst>
                                          <p:attrName>style.rotation</p:attrName>
                                        </p:attrNameLst>
                                      </p:cBhvr>
                                      <p:to>
                                        <p:strVal val="-45.0"/>
                                      </p:to>
                                    </p:set>
                                    <p:anim calcmode="lin" valueType="num">
                                      <p:cBhvr>
                                        <p:cTn id="15" dur="455" fill="hold">
                                          <p:stCondLst>
                                            <p:cond delay="455"/>
                                          </p:stCondLst>
                                        </p:cTn>
                                        <p:tgtEl>
                                          <p:spTgt spid="3">
                                            <p:txEl>
                                              <p:pRg st="1" end="1"/>
                                            </p:txEl>
                                          </p:spTgt>
                                        </p:tgtEl>
                                        <p:attrNameLst>
                                          <p:attrName>style.rotation</p:attrName>
                                        </p:attrNameLst>
                                      </p:cBhvr>
                                      <p:tavLst>
                                        <p:tav tm="0">
                                          <p:val>
                                            <p:fltVal val="-45"/>
                                          </p:val>
                                        </p:tav>
                                        <p:tav tm="69900">
                                          <p:val>
                                            <p:fltVal val="45"/>
                                          </p:val>
                                        </p:tav>
                                        <p:tav tm="100000">
                                          <p:val>
                                            <p:fltVal val="0"/>
                                          </p:val>
                                        </p:tav>
                                      </p:tavLst>
                                    </p:anim>
                                    <p:anim calcmode="lin" valueType="num">
                                      <p:cBhvr>
                                        <p:cTn id="16" dur="455" fill="hold">
                                          <p:stCondLst>
                                            <p:cond delay="0"/>
                                          </p:stCondLst>
                                        </p:cTn>
                                        <p:tgtEl>
                                          <p:spTgt spid="3">
                                            <p:txEl>
                                              <p:pRg st="1" end="1"/>
                                            </p:txEl>
                                          </p:spTgt>
                                        </p:tgtEl>
                                        <p:attrNameLst>
                                          <p:attrName>ppt_y</p:attrName>
                                        </p:attrNameLst>
                                      </p:cBhvr>
                                      <p:tavLst>
                                        <p:tav tm="0">
                                          <p:val>
                                            <p:strVal val="#ppt_y-1"/>
                                          </p:val>
                                        </p:tav>
                                        <p:tav tm="100000">
                                          <p:val>
                                            <p:strVal val="#ppt_y-(0.354*#ppt_w-0.172*#ppt_h)"/>
                                          </p:val>
                                        </p:tav>
                                      </p:tavLst>
                                    </p:anim>
                                    <p:anim calcmode="lin" valueType="num">
                                      <p:cBhvr>
                                        <p:cTn id="17" dur="156" decel="50000" autoRev="1" fill="hold">
                                          <p:stCondLst>
                                            <p:cond delay="455"/>
                                          </p:stCondLst>
                                        </p:cTn>
                                        <p:tgtEl>
                                          <p:spTgt spid="3">
                                            <p:txEl>
                                              <p:pRg st="1" end="1"/>
                                            </p:txEl>
                                          </p:spTgt>
                                        </p:tgtEl>
                                        <p:attrNameLst>
                                          <p:attrName>ppt_y</p:attrName>
                                        </p:attrNameLst>
                                      </p:cBhvr>
                                      <p:tavLst>
                                        <p:tav tm="0">
                                          <p:val>
                                            <p:strVal val="#ppt_y-(0.354*#ppt_w-0.172*#ppt_h)"/>
                                          </p:val>
                                        </p:tav>
                                        <p:tav tm="100000">
                                          <p:val>
                                            <p:strVal val="#ppt_y-(0.354*#ppt_w-0.172*#ppt_h)-#ppt_h/2"/>
                                          </p:val>
                                        </p:tav>
                                      </p:tavLst>
                                    </p:anim>
                                    <p:anim calcmode="lin" valueType="num">
                                      <p:cBhvr>
                                        <p:cTn id="18" dur="136" fill="hold">
                                          <p:stCondLst>
                                            <p:cond delay="864"/>
                                          </p:stCondLst>
                                        </p:cTn>
                                        <p:tgtEl>
                                          <p:spTgt spid="3">
                                            <p:txEl>
                                              <p:pRg st="1" end="1"/>
                                            </p:txEl>
                                          </p:spTgt>
                                        </p:tgtEl>
                                        <p:attrNameLst>
                                          <p:attrName>ppt_y</p:attrName>
                                        </p:attrNameLst>
                                      </p:cBhvr>
                                      <p:tavLst>
                                        <p:tav tm="0">
                                          <p:val>
                                            <p:strVal val="#ppt_y-(0.354*#ppt_w-0.172*#ppt_h)"/>
                                          </p:val>
                                        </p:tav>
                                        <p:tav tm="100000">
                                          <p:val>
                                            <p:strVal val="#ppt_y"/>
                                          </p:val>
                                        </p:tav>
                                      </p:tavLst>
                                    </p:anim>
                                  </p:childTnLst>
                                </p:cTn>
                              </p:par>
                              <p:par>
                                <p:cTn id="19" presetID="38" presetClass="entr" presetSubtype="0" accel="50000" fill="hold" nodeType="withEffect">
                                  <p:stCondLst>
                                    <p:cond delay="0"/>
                                  </p:stCondLst>
                                  <p:iterate type="lt">
                                    <p:tmPct val="50000"/>
                                  </p:iterate>
                                  <p:childTnLst>
                                    <p:set>
                                      <p:cBhvr>
                                        <p:cTn id="20" dur="1" fill="hold">
                                          <p:stCondLst>
                                            <p:cond delay="0"/>
                                          </p:stCondLst>
                                        </p:cTn>
                                        <p:tgtEl>
                                          <p:spTgt spid="3">
                                            <p:txEl>
                                              <p:pRg st="2" end="2"/>
                                            </p:txEl>
                                          </p:spTgt>
                                        </p:tgtEl>
                                        <p:attrNameLst>
                                          <p:attrName>style.visibility</p:attrName>
                                        </p:attrNameLst>
                                      </p:cBhvr>
                                      <p:to>
                                        <p:strVal val="visible"/>
                                      </p:to>
                                    </p:set>
                                    <p:set>
                                      <p:cBhvr>
                                        <p:cTn id="21" dur="455" fill="hold">
                                          <p:stCondLst>
                                            <p:cond delay="0"/>
                                          </p:stCondLst>
                                        </p:cTn>
                                        <p:tgtEl>
                                          <p:spTgt spid="3">
                                            <p:txEl>
                                              <p:pRg st="2" end="2"/>
                                            </p:txEl>
                                          </p:spTgt>
                                        </p:tgtEl>
                                        <p:attrNameLst>
                                          <p:attrName>style.rotation</p:attrName>
                                        </p:attrNameLst>
                                      </p:cBhvr>
                                      <p:to>
                                        <p:strVal val="-45.0"/>
                                      </p:to>
                                    </p:set>
                                    <p:anim calcmode="lin" valueType="num">
                                      <p:cBhvr>
                                        <p:cTn id="22" dur="455" fill="hold">
                                          <p:stCondLst>
                                            <p:cond delay="455"/>
                                          </p:stCondLst>
                                        </p:cTn>
                                        <p:tgtEl>
                                          <p:spTgt spid="3">
                                            <p:txEl>
                                              <p:pRg st="2" end="2"/>
                                            </p:txEl>
                                          </p:spTgt>
                                        </p:tgtEl>
                                        <p:attrNameLst>
                                          <p:attrName>style.rotation</p:attrName>
                                        </p:attrNameLst>
                                      </p:cBhvr>
                                      <p:tavLst>
                                        <p:tav tm="0">
                                          <p:val>
                                            <p:fltVal val="-45"/>
                                          </p:val>
                                        </p:tav>
                                        <p:tav tm="69900">
                                          <p:val>
                                            <p:fltVal val="45"/>
                                          </p:val>
                                        </p:tav>
                                        <p:tav tm="100000">
                                          <p:val>
                                            <p:fltVal val="0"/>
                                          </p:val>
                                        </p:tav>
                                      </p:tavLst>
                                    </p:anim>
                                    <p:anim calcmode="lin" valueType="num">
                                      <p:cBhvr>
                                        <p:cTn id="23" dur="455" fill="hold">
                                          <p:stCondLst>
                                            <p:cond delay="0"/>
                                          </p:stCondLst>
                                        </p:cTn>
                                        <p:tgtEl>
                                          <p:spTgt spid="3">
                                            <p:txEl>
                                              <p:pRg st="2" end="2"/>
                                            </p:txEl>
                                          </p:spTgt>
                                        </p:tgtEl>
                                        <p:attrNameLst>
                                          <p:attrName>ppt_y</p:attrName>
                                        </p:attrNameLst>
                                      </p:cBhvr>
                                      <p:tavLst>
                                        <p:tav tm="0">
                                          <p:val>
                                            <p:strVal val="#ppt_y-1"/>
                                          </p:val>
                                        </p:tav>
                                        <p:tav tm="100000">
                                          <p:val>
                                            <p:strVal val="#ppt_y-(0.354*#ppt_w-0.172*#ppt_h)"/>
                                          </p:val>
                                        </p:tav>
                                      </p:tavLst>
                                    </p:anim>
                                    <p:anim calcmode="lin" valueType="num">
                                      <p:cBhvr>
                                        <p:cTn id="24" dur="156" decel="50000" autoRev="1" fill="hold">
                                          <p:stCondLst>
                                            <p:cond delay="455"/>
                                          </p:stCondLst>
                                        </p:cTn>
                                        <p:tgtEl>
                                          <p:spTgt spid="3">
                                            <p:txEl>
                                              <p:pRg st="2" end="2"/>
                                            </p:txEl>
                                          </p:spTgt>
                                        </p:tgtEl>
                                        <p:attrNameLst>
                                          <p:attrName>ppt_y</p:attrName>
                                        </p:attrNameLst>
                                      </p:cBhvr>
                                      <p:tavLst>
                                        <p:tav tm="0">
                                          <p:val>
                                            <p:strVal val="#ppt_y-(0.354*#ppt_w-0.172*#ppt_h)"/>
                                          </p:val>
                                        </p:tav>
                                        <p:tav tm="100000">
                                          <p:val>
                                            <p:strVal val="#ppt_y-(0.354*#ppt_w-0.172*#ppt_h)-#ppt_h/2"/>
                                          </p:val>
                                        </p:tav>
                                      </p:tavLst>
                                    </p:anim>
                                    <p:anim calcmode="lin" valueType="num">
                                      <p:cBhvr>
                                        <p:cTn id="25" dur="136" fill="hold">
                                          <p:stCondLst>
                                            <p:cond delay="864"/>
                                          </p:stCondLst>
                                        </p:cTn>
                                        <p:tgtEl>
                                          <p:spTgt spid="3">
                                            <p:txEl>
                                              <p:pRg st="2" end="2"/>
                                            </p:txEl>
                                          </p:spTgt>
                                        </p:tgtEl>
                                        <p:attrNameLst>
                                          <p:attrName>ppt_y</p:attrName>
                                        </p:attrNameLst>
                                      </p:cBhvr>
                                      <p:tavLst>
                                        <p:tav tm="0">
                                          <p:val>
                                            <p:strVal val="#ppt_y-(0.354*#ppt_w-0.172*#ppt_h)"/>
                                          </p:val>
                                        </p:tav>
                                        <p:tav tm="100000">
                                          <p:val>
                                            <p:strVal val="#ppt_y"/>
                                          </p:val>
                                        </p:tav>
                                      </p:tavLst>
                                    </p:anim>
                                  </p:childTnLst>
                                </p:cTn>
                              </p:par>
                              <p:par>
                                <p:cTn id="26" presetID="38" presetClass="entr" presetSubtype="0" accel="50000" fill="hold" nodeType="withEffect">
                                  <p:stCondLst>
                                    <p:cond delay="0"/>
                                  </p:stCondLst>
                                  <p:iterate type="lt">
                                    <p:tmPct val="50000"/>
                                  </p:iterate>
                                  <p:childTnLst>
                                    <p:set>
                                      <p:cBhvr>
                                        <p:cTn id="27" dur="1" fill="hold">
                                          <p:stCondLst>
                                            <p:cond delay="0"/>
                                          </p:stCondLst>
                                        </p:cTn>
                                        <p:tgtEl>
                                          <p:spTgt spid="3">
                                            <p:txEl>
                                              <p:pRg st="3" end="3"/>
                                            </p:txEl>
                                          </p:spTgt>
                                        </p:tgtEl>
                                        <p:attrNameLst>
                                          <p:attrName>style.visibility</p:attrName>
                                        </p:attrNameLst>
                                      </p:cBhvr>
                                      <p:to>
                                        <p:strVal val="visible"/>
                                      </p:to>
                                    </p:set>
                                    <p:set>
                                      <p:cBhvr>
                                        <p:cTn id="28" dur="455" fill="hold">
                                          <p:stCondLst>
                                            <p:cond delay="0"/>
                                          </p:stCondLst>
                                        </p:cTn>
                                        <p:tgtEl>
                                          <p:spTgt spid="3">
                                            <p:txEl>
                                              <p:pRg st="3" end="3"/>
                                            </p:txEl>
                                          </p:spTgt>
                                        </p:tgtEl>
                                        <p:attrNameLst>
                                          <p:attrName>style.rotation</p:attrName>
                                        </p:attrNameLst>
                                      </p:cBhvr>
                                      <p:to>
                                        <p:strVal val="-45.0"/>
                                      </p:to>
                                    </p:set>
                                    <p:anim calcmode="lin" valueType="num">
                                      <p:cBhvr>
                                        <p:cTn id="29" dur="455" fill="hold">
                                          <p:stCondLst>
                                            <p:cond delay="455"/>
                                          </p:stCondLst>
                                        </p:cTn>
                                        <p:tgtEl>
                                          <p:spTgt spid="3">
                                            <p:txEl>
                                              <p:pRg st="3" end="3"/>
                                            </p:txEl>
                                          </p:spTgt>
                                        </p:tgtEl>
                                        <p:attrNameLst>
                                          <p:attrName>style.rotation</p:attrName>
                                        </p:attrNameLst>
                                      </p:cBhvr>
                                      <p:tavLst>
                                        <p:tav tm="0">
                                          <p:val>
                                            <p:fltVal val="-45"/>
                                          </p:val>
                                        </p:tav>
                                        <p:tav tm="69900">
                                          <p:val>
                                            <p:fltVal val="45"/>
                                          </p:val>
                                        </p:tav>
                                        <p:tav tm="100000">
                                          <p:val>
                                            <p:fltVal val="0"/>
                                          </p:val>
                                        </p:tav>
                                      </p:tavLst>
                                    </p:anim>
                                    <p:anim calcmode="lin" valueType="num">
                                      <p:cBhvr>
                                        <p:cTn id="30" dur="455" fill="hold">
                                          <p:stCondLst>
                                            <p:cond delay="0"/>
                                          </p:stCondLst>
                                        </p:cTn>
                                        <p:tgtEl>
                                          <p:spTgt spid="3">
                                            <p:txEl>
                                              <p:pRg st="3" end="3"/>
                                            </p:txEl>
                                          </p:spTgt>
                                        </p:tgtEl>
                                        <p:attrNameLst>
                                          <p:attrName>ppt_y</p:attrName>
                                        </p:attrNameLst>
                                      </p:cBhvr>
                                      <p:tavLst>
                                        <p:tav tm="0">
                                          <p:val>
                                            <p:strVal val="#ppt_y-1"/>
                                          </p:val>
                                        </p:tav>
                                        <p:tav tm="100000">
                                          <p:val>
                                            <p:strVal val="#ppt_y-(0.354*#ppt_w-0.172*#ppt_h)"/>
                                          </p:val>
                                        </p:tav>
                                      </p:tavLst>
                                    </p:anim>
                                    <p:anim calcmode="lin" valueType="num">
                                      <p:cBhvr>
                                        <p:cTn id="31" dur="156" decel="50000" autoRev="1" fill="hold">
                                          <p:stCondLst>
                                            <p:cond delay="455"/>
                                          </p:stCondLst>
                                        </p:cTn>
                                        <p:tgtEl>
                                          <p:spTgt spid="3">
                                            <p:txEl>
                                              <p:pRg st="3" end="3"/>
                                            </p:txEl>
                                          </p:spTgt>
                                        </p:tgtEl>
                                        <p:attrNameLst>
                                          <p:attrName>ppt_y</p:attrName>
                                        </p:attrNameLst>
                                      </p:cBhvr>
                                      <p:tavLst>
                                        <p:tav tm="0">
                                          <p:val>
                                            <p:strVal val="#ppt_y-(0.354*#ppt_w-0.172*#ppt_h)"/>
                                          </p:val>
                                        </p:tav>
                                        <p:tav tm="100000">
                                          <p:val>
                                            <p:strVal val="#ppt_y-(0.354*#ppt_w-0.172*#ppt_h)-#ppt_h/2"/>
                                          </p:val>
                                        </p:tav>
                                      </p:tavLst>
                                    </p:anim>
                                    <p:anim calcmode="lin" valueType="num">
                                      <p:cBhvr>
                                        <p:cTn id="32" dur="136" fill="hold">
                                          <p:stCondLst>
                                            <p:cond delay="864"/>
                                          </p:stCondLst>
                                        </p:cTn>
                                        <p:tgtEl>
                                          <p:spTgt spid="3">
                                            <p:txEl>
                                              <p:pRg st="3" end="3"/>
                                            </p:txEl>
                                          </p:spTgt>
                                        </p:tgtEl>
                                        <p:attrNameLst>
                                          <p:attrName>ppt_y</p:attrName>
                                        </p:attrNameLst>
                                      </p:cBhvr>
                                      <p:tavLst>
                                        <p:tav tm="0">
                                          <p:val>
                                            <p:strVal val="#ppt_y-(0.354*#ppt_w-0.172*#ppt_h)"/>
                                          </p:val>
                                        </p:tav>
                                        <p:tav tm="100000">
                                          <p:val>
                                            <p:strVal val="#ppt_y"/>
                                          </p:val>
                                        </p:tav>
                                      </p:tavLst>
                                    </p:anim>
                                  </p:childTnLst>
                                </p:cTn>
                              </p:par>
                              <p:par>
                                <p:cTn id="33" presetID="38" presetClass="entr" presetSubtype="0" accel="50000" fill="hold" nodeType="withEffect">
                                  <p:stCondLst>
                                    <p:cond delay="0"/>
                                  </p:stCondLst>
                                  <p:iterate type="lt">
                                    <p:tmPct val="50000"/>
                                  </p:iterate>
                                  <p:childTnLst>
                                    <p:set>
                                      <p:cBhvr>
                                        <p:cTn id="34" dur="1" fill="hold">
                                          <p:stCondLst>
                                            <p:cond delay="0"/>
                                          </p:stCondLst>
                                        </p:cTn>
                                        <p:tgtEl>
                                          <p:spTgt spid="3">
                                            <p:txEl>
                                              <p:pRg st="4" end="4"/>
                                            </p:txEl>
                                          </p:spTgt>
                                        </p:tgtEl>
                                        <p:attrNameLst>
                                          <p:attrName>style.visibility</p:attrName>
                                        </p:attrNameLst>
                                      </p:cBhvr>
                                      <p:to>
                                        <p:strVal val="visible"/>
                                      </p:to>
                                    </p:set>
                                    <p:set>
                                      <p:cBhvr>
                                        <p:cTn id="35" dur="455" fill="hold">
                                          <p:stCondLst>
                                            <p:cond delay="0"/>
                                          </p:stCondLst>
                                        </p:cTn>
                                        <p:tgtEl>
                                          <p:spTgt spid="3">
                                            <p:txEl>
                                              <p:pRg st="4" end="4"/>
                                            </p:txEl>
                                          </p:spTgt>
                                        </p:tgtEl>
                                        <p:attrNameLst>
                                          <p:attrName>style.rotation</p:attrName>
                                        </p:attrNameLst>
                                      </p:cBhvr>
                                      <p:to>
                                        <p:strVal val="-45.0"/>
                                      </p:to>
                                    </p:set>
                                    <p:anim calcmode="lin" valueType="num">
                                      <p:cBhvr>
                                        <p:cTn id="36" dur="455" fill="hold">
                                          <p:stCondLst>
                                            <p:cond delay="455"/>
                                          </p:stCondLst>
                                        </p:cTn>
                                        <p:tgtEl>
                                          <p:spTgt spid="3">
                                            <p:txEl>
                                              <p:pRg st="4" end="4"/>
                                            </p:txEl>
                                          </p:spTgt>
                                        </p:tgtEl>
                                        <p:attrNameLst>
                                          <p:attrName>style.rotation</p:attrName>
                                        </p:attrNameLst>
                                      </p:cBhvr>
                                      <p:tavLst>
                                        <p:tav tm="0">
                                          <p:val>
                                            <p:fltVal val="-45"/>
                                          </p:val>
                                        </p:tav>
                                        <p:tav tm="69900">
                                          <p:val>
                                            <p:fltVal val="45"/>
                                          </p:val>
                                        </p:tav>
                                        <p:tav tm="100000">
                                          <p:val>
                                            <p:fltVal val="0"/>
                                          </p:val>
                                        </p:tav>
                                      </p:tavLst>
                                    </p:anim>
                                    <p:anim calcmode="lin" valueType="num">
                                      <p:cBhvr>
                                        <p:cTn id="37" dur="455" fill="hold">
                                          <p:stCondLst>
                                            <p:cond delay="0"/>
                                          </p:stCondLst>
                                        </p:cTn>
                                        <p:tgtEl>
                                          <p:spTgt spid="3">
                                            <p:txEl>
                                              <p:pRg st="4" end="4"/>
                                            </p:txEl>
                                          </p:spTgt>
                                        </p:tgtEl>
                                        <p:attrNameLst>
                                          <p:attrName>ppt_y</p:attrName>
                                        </p:attrNameLst>
                                      </p:cBhvr>
                                      <p:tavLst>
                                        <p:tav tm="0">
                                          <p:val>
                                            <p:strVal val="#ppt_y-1"/>
                                          </p:val>
                                        </p:tav>
                                        <p:tav tm="100000">
                                          <p:val>
                                            <p:strVal val="#ppt_y-(0.354*#ppt_w-0.172*#ppt_h)"/>
                                          </p:val>
                                        </p:tav>
                                      </p:tavLst>
                                    </p:anim>
                                    <p:anim calcmode="lin" valueType="num">
                                      <p:cBhvr>
                                        <p:cTn id="38" dur="156" decel="50000" autoRev="1" fill="hold">
                                          <p:stCondLst>
                                            <p:cond delay="455"/>
                                          </p:stCondLst>
                                        </p:cTn>
                                        <p:tgtEl>
                                          <p:spTgt spid="3">
                                            <p:txEl>
                                              <p:pRg st="4" end="4"/>
                                            </p:txEl>
                                          </p:spTgt>
                                        </p:tgtEl>
                                        <p:attrNameLst>
                                          <p:attrName>ppt_y</p:attrName>
                                        </p:attrNameLst>
                                      </p:cBhvr>
                                      <p:tavLst>
                                        <p:tav tm="0">
                                          <p:val>
                                            <p:strVal val="#ppt_y-(0.354*#ppt_w-0.172*#ppt_h)"/>
                                          </p:val>
                                        </p:tav>
                                        <p:tav tm="100000">
                                          <p:val>
                                            <p:strVal val="#ppt_y-(0.354*#ppt_w-0.172*#ppt_h)-#ppt_h/2"/>
                                          </p:val>
                                        </p:tav>
                                      </p:tavLst>
                                    </p:anim>
                                    <p:anim calcmode="lin" valueType="num">
                                      <p:cBhvr>
                                        <p:cTn id="39" dur="136" fill="hold">
                                          <p:stCondLst>
                                            <p:cond delay="864"/>
                                          </p:stCondLst>
                                        </p:cTn>
                                        <p:tgtEl>
                                          <p:spTgt spid="3">
                                            <p:txEl>
                                              <p:pRg st="4" end="4"/>
                                            </p:txEl>
                                          </p:spTgt>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Photos of the tissues</a:t>
            </a:r>
            <a:endParaRPr lang="en-US" dirty="0"/>
          </a:p>
        </p:txBody>
      </p:sp>
      <p:sp>
        <p:nvSpPr>
          <p:cNvPr id="3" name="Content Placeholder 2"/>
          <p:cNvSpPr>
            <a:spLocks noGrp="1"/>
          </p:cNvSpPr>
          <p:nvPr>
            <p:ph idx="1"/>
          </p:nvPr>
        </p:nvSpPr>
        <p:spPr/>
        <p:txBody>
          <a:bodyPr/>
          <a:lstStyle/>
          <a:p>
            <a:endParaRPr lang="en-US" dirty="0"/>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6981" b="13208"/>
          <a:stretch/>
        </p:blipFill>
        <p:spPr bwMode="auto">
          <a:xfrm>
            <a:off x="179697" y="1524000"/>
            <a:ext cx="2819400" cy="2819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4200" y="1143000"/>
            <a:ext cx="3148013" cy="243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53785" y="-4550"/>
            <a:ext cx="1981200" cy="34335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rotWithShape="1">
          <a:blip r:embed="rId5">
            <a:extLst>
              <a:ext uri="{28A0092B-C50C-407E-A947-70E740481C1C}">
                <a14:useLocalDpi xmlns:a14="http://schemas.microsoft.com/office/drawing/2010/main" val="0"/>
              </a:ext>
            </a:extLst>
          </a:blip>
          <a:srcRect l="32522"/>
          <a:stretch/>
        </p:blipFill>
        <p:spPr bwMode="auto">
          <a:xfrm>
            <a:off x="3538558" y="3581401"/>
            <a:ext cx="3742523" cy="320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2431849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5" presetClass="entr" presetSubtype="0" fill="hold" nodeType="clickEffect">
                                  <p:stCondLst>
                                    <p:cond delay="0"/>
                                  </p:stCondLst>
                                  <p:childTnLst>
                                    <p:set>
                                      <p:cBhvr>
                                        <p:cTn id="12" dur="1" fill="hold">
                                          <p:stCondLst>
                                            <p:cond delay="0"/>
                                          </p:stCondLst>
                                        </p:cTn>
                                        <p:tgtEl>
                                          <p:spTgt spid="1027"/>
                                        </p:tgtEl>
                                        <p:attrNameLst>
                                          <p:attrName>style.visibility</p:attrName>
                                        </p:attrNameLst>
                                      </p:cBhvr>
                                      <p:to>
                                        <p:strVal val="visible"/>
                                      </p:to>
                                    </p:set>
                                    <p:anim calcmode="lin" valueType="num">
                                      <p:cBhvr>
                                        <p:cTn id="13" dur="1000" fill="hold"/>
                                        <p:tgtEl>
                                          <p:spTgt spid="1027"/>
                                        </p:tgtEl>
                                        <p:attrNameLst>
                                          <p:attrName>ppt_w</p:attrName>
                                        </p:attrNameLst>
                                      </p:cBhvr>
                                      <p:tavLst>
                                        <p:tav tm="0">
                                          <p:val>
                                            <p:fltVal val="0"/>
                                          </p:val>
                                        </p:tav>
                                        <p:tav tm="100000">
                                          <p:val>
                                            <p:strVal val="#ppt_w"/>
                                          </p:val>
                                        </p:tav>
                                      </p:tavLst>
                                    </p:anim>
                                    <p:anim calcmode="lin" valueType="num">
                                      <p:cBhvr>
                                        <p:cTn id="14" dur="1000" fill="hold"/>
                                        <p:tgtEl>
                                          <p:spTgt spid="1027"/>
                                        </p:tgtEl>
                                        <p:attrNameLst>
                                          <p:attrName>ppt_h</p:attrName>
                                        </p:attrNameLst>
                                      </p:cBhvr>
                                      <p:tavLst>
                                        <p:tav tm="0">
                                          <p:val>
                                            <p:fltVal val="0"/>
                                          </p:val>
                                        </p:tav>
                                        <p:tav tm="100000">
                                          <p:val>
                                            <p:strVal val="#ppt_h"/>
                                          </p:val>
                                        </p:tav>
                                      </p:tavLst>
                                    </p:anim>
                                    <p:anim calcmode="lin" valueType="num">
                                      <p:cBhvr>
                                        <p:cTn id="15" dur="1000" fill="hold"/>
                                        <p:tgtEl>
                                          <p:spTgt spid="1027"/>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1027"/>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7" fill="hold">
                      <p:stCondLst>
                        <p:cond delay="indefinite"/>
                      </p:stCondLst>
                      <p:childTnLst>
                        <p:par>
                          <p:cTn id="18" fill="hold">
                            <p:stCondLst>
                              <p:cond delay="0"/>
                            </p:stCondLst>
                            <p:childTnLst>
                              <p:par>
                                <p:cTn id="19" presetID="26" presetClass="entr" presetSubtype="0" fill="hold" nodeType="clickEffect">
                                  <p:stCondLst>
                                    <p:cond delay="0"/>
                                  </p:stCondLst>
                                  <p:childTnLst>
                                    <p:set>
                                      <p:cBhvr>
                                        <p:cTn id="20" dur="1" fill="hold">
                                          <p:stCondLst>
                                            <p:cond delay="0"/>
                                          </p:stCondLst>
                                        </p:cTn>
                                        <p:tgtEl>
                                          <p:spTgt spid="1029"/>
                                        </p:tgtEl>
                                        <p:attrNameLst>
                                          <p:attrName>style.visibility</p:attrName>
                                        </p:attrNameLst>
                                      </p:cBhvr>
                                      <p:to>
                                        <p:strVal val="visible"/>
                                      </p:to>
                                    </p:set>
                                    <p:animEffect transition="in" filter="wipe(down)">
                                      <p:cBhvr>
                                        <p:cTn id="21" dur="580">
                                          <p:stCondLst>
                                            <p:cond delay="0"/>
                                          </p:stCondLst>
                                        </p:cTn>
                                        <p:tgtEl>
                                          <p:spTgt spid="1029"/>
                                        </p:tgtEl>
                                      </p:cBhvr>
                                    </p:animEffect>
                                    <p:anim calcmode="lin" valueType="num">
                                      <p:cBhvr>
                                        <p:cTn id="22" dur="1822" tmFilter="0,0; 0.14,0.36; 0.43,0.73; 0.71,0.91; 1.0,1.0">
                                          <p:stCondLst>
                                            <p:cond delay="0"/>
                                          </p:stCondLst>
                                        </p:cTn>
                                        <p:tgtEl>
                                          <p:spTgt spid="1029"/>
                                        </p:tgtEl>
                                        <p:attrNameLst>
                                          <p:attrName>ppt_x</p:attrName>
                                        </p:attrNameLst>
                                      </p:cBhvr>
                                      <p:tavLst>
                                        <p:tav tm="0">
                                          <p:val>
                                            <p:strVal val="#ppt_x-0.25"/>
                                          </p:val>
                                        </p:tav>
                                        <p:tav tm="100000">
                                          <p:val>
                                            <p:strVal val="#ppt_x"/>
                                          </p:val>
                                        </p:tav>
                                      </p:tavLst>
                                    </p:anim>
                                    <p:anim calcmode="lin" valueType="num">
                                      <p:cBhvr>
                                        <p:cTn id="23" dur="664" tmFilter="0.0,0.0; 0.25,0.07; 0.50,0.2; 0.75,0.467; 1.0,1.0">
                                          <p:stCondLst>
                                            <p:cond delay="0"/>
                                          </p:stCondLst>
                                        </p:cTn>
                                        <p:tgtEl>
                                          <p:spTgt spid="1029"/>
                                        </p:tgtEl>
                                        <p:attrNameLst>
                                          <p:attrName>ppt_y</p:attrName>
                                        </p:attrNameLst>
                                      </p:cBhvr>
                                      <p:tavLst>
                                        <p:tav tm="0" fmla="#ppt_y-sin(pi*$)/3">
                                          <p:val>
                                            <p:fltVal val="0.5"/>
                                          </p:val>
                                        </p:tav>
                                        <p:tav tm="100000">
                                          <p:val>
                                            <p:fltVal val="1"/>
                                          </p:val>
                                        </p:tav>
                                      </p:tavLst>
                                    </p:anim>
                                    <p:anim calcmode="lin" valueType="num">
                                      <p:cBhvr>
                                        <p:cTn id="24" dur="664" tmFilter="0, 0; 0.125,0.2665; 0.25,0.4; 0.375,0.465; 0.5,0.5;  0.625,0.535; 0.75,0.6; 0.875,0.7335; 1,1">
                                          <p:stCondLst>
                                            <p:cond delay="664"/>
                                          </p:stCondLst>
                                        </p:cTn>
                                        <p:tgtEl>
                                          <p:spTgt spid="1029"/>
                                        </p:tgtEl>
                                        <p:attrNameLst>
                                          <p:attrName>ppt_y</p:attrName>
                                        </p:attrNameLst>
                                      </p:cBhvr>
                                      <p:tavLst>
                                        <p:tav tm="0" fmla="#ppt_y-sin(pi*$)/9">
                                          <p:val>
                                            <p:fltVal val="0"/>
                                          </p:val>
                                        </p:tav>
                                        <p:tav tm="100000">
                                          <p:val>
                                            <p:fltVal val="1"/>
                                          </p:val>
                                        </p:tav>
                                      </p:tavLst>
                                    </p:anim>
                                    <p:anim calcmode="lin" valueType="num">
                                      <p:cBhvr>
                                        <p:cTn id="25" dur="332" tmFilter="0, 0; 0.125,0.2665; 0.25,0.4; 0.375,0.465; 0.5,0.5;  0.625,0.535; 0.75,0.6; 0.875,0.7335; 1,1">
                                          <p:stCondLst>
                                            <p:cond delay="1324"/>
                                          </p:stCondLst>
                                        </p:cTn>
                                        <p:tgtEl>
                                          <p:spTgt spid="1029"/>
                                        </p:tgtEl>
                                        <p:attrNameLst>
                                          <p:attrName>ppt_y</p:attrName>
                                        </p:attrNameLst>
                                      </p:cBhvr>
                                      <p:tavLst>
                                        <p:tav tm="0" fmla="#ppt_y-sin(pi*$)/27">
                                          <p:val>
                                            <p:fltVal val="0"/>
                                          </p:val>
                                        </p:tav>
                                        <p:tav tm="100000">
                                          <p:val>
                                            <p:fltVal val="1"/>
                                          </p:val>
                                        </p:tav>
                                      </p:tavLst>
                                    </p:anim>
                                    <p:anim calcmode="lin" valueType="num">
                                      <p:cBhvr>
                                        <p:cTn id="26" dur="164" tmFilter="0, 0; 0.125,0.2665; 0.25,0.4; 0.375,0.465; 0.5,0.5;  0.625,0.535; 0.75,0.6; 0.875,0.7335; 1,1">
                                          <p:stCondLst>
                                            <p:cond delay="1656"/>
                                          </p:stCondLst>
                                        </p:cTn>
                                        <p:tgtEl>
                                          <p:spTgt spid="1029"/>
                                        </p:tgtEl>
                                        <p:attrNameLst>
                                          <p:attrName>ppt_y</p:attrName>
                                        </p:attrNameLst>
                                      </p:cBhvr>
                                      <p:tavLst>
                                        <p:tav tm="0" fmla="#ppt_y-sin(pi*$)/81">
                                          <p:val>
                                            <p:fltVal val="0"/>
                                          </p:val>
                                        </p:tav>
                                        <p:tav tm="100000">
                                          <p:val>
                                            <p:fltVal val="1"/>
                                          </p:val>
                                        </p:tav>
                                      </p:tavLst>
                                    </p:anim>
                                    <p:animScale>
                                      <p:cBhvr>
                                        <p:cTn id="27" dur="26">
                                          <p:stCondLst>
                                            <p:cond delay="650"/>
                                          </p:stCondLst>
                                        </p:cTn>
                                        <p:tgtEl>
                                          <p:spTgt spid="1029"/>
                                        </p:tgtEl>
                                      </p:cBhvr>
                                      <p:to x="100000" y="60000"/>
                                    </p:animScale>
                                    <p:animScale>
                                      <p:cBhvr>
                                        <p:cTn id="28" dur="166" decel="50000">
                                          <p:stCondLst>
                                            <p:cond delay="676"/>
                                          </p:stCondLst>
                                        </p:cTn>
                                        <p:tgtEl>
                                          <p:spTgt spid="1029"/>
                                        </p:tgtEl>
                                      </p:cBhvr>
                                      <p:to x="100000" y="100000"/>
                                    </p:animScale>
                                    <p:animScale>
                                      <p:cBhvr>
                                        <p:cTn id="29" dur="26">
                                          <p:stCondLst>
                                            <p:cond delay="1312"/>
                                          </p:stCondLst>
                                        </p:cTn>
                                        <p:tgtEl>
                                          <p:spTgt spid="1029"/>
                                        </p:tgtEl>
                                      </p:cBhvr>
                                      <p:to x="100000" y="80000"/>
                                    </p:animScale>
                                    <p:animScale>
                                      <p:cBhvr>
                                        <p:cTn id="30" dur="166" decel="50000">
                                          <p:stCondLst>
                                            <p:cond delay="1338"/>
                                          </p:stCondLst>
                                        </p:cTn>
                                        <p:tgtEl>
                                          <p:spTgt spid="1029"/>
                                        </p:tgtEl>
                                      </p:cBhvr>
                                      <p:to x="100000" y="100000"/>
                                    </p:animScale>
                                    <p:animScale>
                                      <p:cBhvr>
                                        <p:cTn id="31" dur="26">
                                          <p:stCondLst>
                                            <p:cond delay="1642"/>
                                          </p:stCondLst>
                                        </p:cTn>
                                        <p:tgtEl>
                                          <p:spTgt spid="1029"/>
                                        </p:tgtEl>
                                      </p:cBhvr>
                                      <p:to x="100000" y="90000"/>
                                    </p:animScale>
                                    <p:animScale>
                                      <p:cBhvr>
                                        <p:cTn id="32" dur="166" decel="50000">
                                          <p:stCondLst>
                                            <p:cond delay="1668"/>
                                          </p:stCondLst>
                                        </p:cTn>
                                        <p:tgtEl>
                                          <p:spTgt spid="1029"/>
                                        </p:tgtEl>
                                      </p:cBhvr>
                                      <p:to x="100000" y="100000"/>
                                    </p:animScale>
                                    <p:animScale>
                                      <p:cBhvr>
                                        <p:cTn id="33" dur="26">
                                          <p:stCondLst>
                                            <p:cond delay="1808"/>
                                          </p:stCondLst>
                                        </p:cTn>
                                        <p:tgtEl>
                                          <p:spTgt spid="1029"/>
                                        </p:tgtEl>
                                      </p:cBhvr>
                                      <p:to x="100000" y="95000"/>
                                    </p:animScale>
                                    <p:animScale>
                                      <p:cBhvr>
                                        <p:cTn id="34" dur="166" decel="50000">
                                          <p:stCondLst>
                                            <p:cond delay="1834"/>
                                          </p:stCondLst>
                                        </p:cTn>
                                        <p:tgtEl>
                                          <p:spTgt spid="102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Practical skills tested</a:t>
            </a:r>
            <a:endParaRPr lang="en-US" dirty="0"/>
          </a:p>
        </p:txBody>
      </p:sp>
      <p:sp>
        <p:nvSpPr>
          <p:cNvPr id="3" name="Content Placeholder 2"/>
          <p:cNvSpPr>
            <a:spLocks noGrp="1"/>
          </p:cNvSpPr>
          <p:nvPr>
            <p:ph idx="1"/>
          </p:nvPr>
        </p:nvSpPr>
        <p:spPr/>
        <p:txBody>
          <a:bodyPr/>
          <a:lstStyle/>
          <a:p>
            <a:r>
              <a:rPr lang="en-US" dirty="0" smtClean="0">
                <a:solidFill>
                  <a:srgbClr val="FF0000"/>
                </a:solidFill>
              </a:rPr>
              <a:t>Manipulative skills </a:t>
            </a:r>
            <a:r>
              <a:rPr lang="en-US" dirty="0" smtClean="0"/>
              <a:t>tested in;</a:t>
            </a:r>
          </a:p>
          <a:p>
            <a:pPr lvl="1">
              <a:buFont typeface="Wingdings" pitchFamily="2" charset="2"/>
              <a:buChar char="Ø"/>
            </a:pPr>
            <a:r>
              <a:rPr lang="en-US" dirty="0" smtClean="0"/>
              <a:t>Handling of chemicals &amp; apparatus, e.g. enzymes, osmosis using visking tubing, </a:t>
            </a:r>
          </a:p>
          <a:p>
            <a:pPr lvl="1">
              <a:buFont typeface="Wingdings" pitchFamily="2" charset="2"/>
              <a:buChar char="Ø"/>
            </a:pPr>
            <a:r>
              <a:rPr lang="en-US" dirty="0" smtClean="0"/>
              <a:t>Cutting &amp; preparing of sections , e.g. leaf sections, stem sections, flower sections,</a:t>
            </a:r>
          </a:p>
          <a:p>
            <a:pPr lvl="1">
              <a:buFont typeface="Wingdings" pitchFamily="2" charset="2"/>
              <a:buChar char="Ø"/>
            </a:pPr>
            <a:r>
              <a:rPr lang="en-US" dirty="0" smtClean="0"/>
              <a:t>Use of a hand lens,</a:t>
            </a:r>
          </a:p>
          <a:p>
            <a:pPr lvl="1">
              <a:buFont typeface="Wingdings" pitchFamily="2" charset="2"/>
              <a:buChar char="Ø"/>
            </a:pPr>
            <a:r>
              <a:rPr lang="en-US" dirty="0" smtClean="0"/>
              <a:t>Use of a light microscope,</a:t>
            </a:r>
            <a:endParaRPr lang="en-US" dirty="0"/>
          </a:p>
        </p:txBody>
      </p:sp>
    </p:spTree>
    <p:extLst>
      <p:ext uri="{BB962C8B-B14F-4D97-AF65-F5344CB8AC3E}">
        <p14:creationId xmlns:p14="http://schemas.microsoft.com/office/powerpoint/2010/main" val="263154022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Enzyme; amylase </a:t>
            </a:r>
            <a:endParaRPr lang="en-US" dirty="0"/>
          </a:p>
        </p:txBody>
      </p:sp>
      <p:sp>
        <p:nvSpPr>
          <p:cNvPr id="3" name="Content Placeholder 2"/>
          <p:cNvSpPr>
            <a:spLocks noGrp="1"/>
          </p:cNvSpPr>
          <p:nvPr>
            <p:ph idx="1"/>
          </p:nvPr>
        </p:nvSpPr>
        <p:spPr/>
        <p:txBody>
          <a:bodyPr/>
          <a:lstStyle/>
          <a:p>
            <a:r>
              <a:rPr lang="en-US" dirty="0" smtClean="0">
                <a:solidFill>
                  <a:srgbClr val="FF0000"/>
                </a:solidFill>
              </a:rPr>
              <a:t>Hydrolyzes</a:t>
            </a:r>
            <a:r>
              <a:rPr lang="en-US" dirty="0" smtClean="0"/>
              <a:t> starch to maltose;</a:t>
            </a:r>
          </a:p>
          <a:p>
            <a:r>
              <a:rPr lang="en-US" dirty="0" smtClean="0">
                <a:solidFill>
                  <a:srgbClr val="FF0000"/>
                </a:solidFill>
              </a:rPr>
              <a:t>Disappearance</a:t>
            </a:r>
            <a:r>
              <a:rPr lang="en-US" dirty="0" smtClean="0"/>
              <a:t> of starch </a:t>
            </a:r>
            <a:r>
              <a:rPr lang="en-US" dirty="0" smtClean="0">
                <a:solidFill>
                  <a:srgbClr val="FF0000"/>
                </a:solidFill>
              </a:rPr>
              <a:t>detected using iodine solution</a:t>
            </a:r>
            <a:r>
              <a:rPr lang="en-US" dirty="0" smtClean="0"/>
              <a:t> indicates amylase activity;</a:t>
            </a:r>
          </a:p>
          <a:p>
            <a:r>
              <a:rPr lang="en-US" dirty="0" smtClean="0">
                <a:solidFill>
                  <a:srgbClr val="FF0000"/>
                </a:solidFill>
              </a:rPr>
              <a:t>Appearance</a:t>
            </a:r>
            <a:r>
              <a:rPr lang="en-US" dirty="0" smtClean="0"/>
              <a:t> of reducing sugar </a:t>
            </a:r>
            <a:r>
              <a:rPr lang="en-US" dirty="0" smtClean="0">
                <a:solidFill>
                  <a:srgbClr val="FF0000"/>
                </a:solidFill>
              </a:rPr>
              <a:t>detected using Benedict’s reagent</a:t>
            </a:r>
            <a:r>
              <a:rPr lang="en-US" dirty="0" smtClean="0"/>
              <a:t> indicates amylase activity too,</a:t>
            </a:r>
            <a:endParaRPr lang="en-US" dirty="0"/>
          </a:p>
        </p:txBody>
      </p:sp>
    </p:spTree>
    <p:extLst>
      <p:ext uri="{BB962C8B-B14F-4D97-AF65-F5344CB8AC3E}">
        <p14:creationId xmlns:p14="http://schemas.microsoft.com/office/powerpoint/2010/main" val="175150837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Effects of temperature on enzymes</a:t>
            </a:r>
            <a:endParaRPr lang="en-US" dirty="0"/>
          </a:p>
        </p:txBody>
      </p:sp>
      <p:sp>
        <p:nvSpPr>
          <p:cNvPr id="3" name="Content Placeholder 2"/>
          <p:cNvSpPr>
            <a:spLocks noGrp="1"/>
          </p:cNvSpPr>
          <p:nvPr>
            <p:ph idx="1"/>
          </p:nvPr>
        </p:nvSpPr>
        <p:spPr>
          <a:xfrm>
            <a:off x="228600" y="1600200"/>
            <a:ext cx="8915400" cy="4953000"/>
          </a:xfrm>
        </p:spPr>
        <p:txBody>
          <a:bodyPr>
            <a:normAutofit fontScale="92500"/>
          </a:bodyPr>
          <a:lstStyle/>
          <a:p>
            <a:r>
              <a:rPr lang="en-US" sz="4000" dirty="0" smtClean="0"/>
              <a:t>All enzymes have minimum, optimum &amp; maximum temperature, depending on source;</a:t>
            </a:r>
          </a:p>
          <a:p>
            <a:r>
              <a:rPr lang="en-US" sz="4000" dirty="0" smtClean="0"/>
              <a:t>The effect of temperature to any enzyme controlled reaction is to double the rate of reaction for every 10</a:t>
            </a:r>
            <a:r>
              <a:rPr lang="en-US" sz="4000" baseline="30000" dirty="0" smtClean="0"/>
              <a:t>0</a:t>
            </a:r>
            <a:r>
              <a:rPr lang="en-US" sz="4000" dirty="0" smtClean="0"/>
              <a:t>c increase, until optimum (most favourable).</a:t>
            </a:r>
          </a:p>
          <a:p>
            <a:pPr marL="0" indent="0">
              <a:buNone/>
            </a:pPr>
            <a:endParaRPr lang="en-US" dirty="0" smtClean="0"/>
          </a:p>
          <a:p>
            <a:endParaRPr lang="en-US" dirty="0" smtClean="0"/>
          </a:p>
          <a:p>
            <a:endParaRPr lang="en-US" dirty="0"/>
          </a:p>
        </p:txBody>
      </p:sp>
    </p:spTree>
    <p:extLst>
      <p:ext uri="{BB962C8B-B14F-4D97-AF65-F5344CB8AC3E}">
        <p14:creationId xmlns:p14="http://schemas.microsoft.com/office/powerpoint/2010/main" val="87171663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a:xfrm>
            <a:off x="0" y="1066800"/>
            <a:ext cx="9144000" cy="5562600"/>
          </a:xfrm>
        </p:spPr>
        <p:txBody>
          <a:bodyPr>
            <a:normAutofit fontScale="92500"/>
          </a:bodyPr>
          <a:lstStyle/>
          <a:p>
            <a:r>
              <a:rPr lang="en-US" sz="4000" dirty="0"/>
              <a:t>Temperature increase leads to high kinetic energy of enzymes &amp; </a:t>
            </a:r>
            <a:r>
              <a:rPr lang="en-US" sz="4000" dirty="0" smtClean="0"/>
              <a:t>substrate,</a:t>
            </a:r>
          </a:p>
          <a:p>
            <a:r>
              <a:rPr lang="en-US" sz="4000" dirty="0" smtClean="0"/>
              <a:t>Above optimum temperature vibrations of the enzyme break hydrogen &amp; disulphide bonds within leading to a change in the active site this is </a:t>
            </a:r>
            <a:r>
              <a:rPr lang="en-US" sz="4000" dirty="0" smtClean="0">
                <a:solidFill>
                  <a:srgbClr val="FF0000"/>
                </a:solidFill>
              </a:rPr>
              <a:t>denaturation</a:t>
            </a:r>
            <a:r>
              <a:rPr lang="en-US" sz="4000" dirty="0" smtClean="0"/>
              <a:t>,</a:t>
            </a:r>
          </a:p>
          <a:p>
            <a:r>
              <a:rPr lang="en-US" sz="4000" dirty="0" smtClean="0"/>
              <a:t>Use a water bath to maintain a constant temperature, </a:t>
            </a:r>
            <a:endParaRPr lang="en-US" sz="4000" dirty="0"/>
          </a:p>
          <a:p>
            <a:endParaRPr lang="en-US" dirty="0"/>
          </a:p>
        </p:txBody>
      </p:sp>
    </p:spTree>
    <p:extLst>
      <p:ext uri="{BB962C8B-B14F-4D97-AF65-F5344CB8AC3E}">
        <p14:creationId xmlns:p14="http://schemas.microsoft.com/office/powerpoint/2010/main" val="210205339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686800" cy="1143000"/>
          </a:xfrm>
        </p:spPr>
        <p:txBody>
          <a:bodyPr>
            <a:normAutofit fontScale="90000"/>
          </a:bodyPr>
          <a:lstStyle/>
          <a:p>
            <a:r>
              <a:rPr lang="en-US" dirty="0" smtClean="0"/>
              <a:t>Advantages of using a water bath in enzyme controlled reactions</a:t>
            </a:r>
            <a:endParaRPr lang="en-US" dirty="0"/>
          </a:p>
        </p:txBody>
      </p:sp>
      <p:sp>
        <p:nvSpPr>
          <p:cNvPr id="3" name="Content Placeholder 2"/>
          <p:cNvSpPr>
            <a:spLocks noGrp="1"/>
          </p:cNvSpPr>
          <p:nvPr>
            <p:ph idx="1"/>
          </p:nvPr>
        </p:nvSpPr>
        <p:spPr>
          <a:xfrm>
            <a:off x="0" y="1600200"/>
            <a:ext cx="9144000" cy="5257800"/>
          </a:xfrm>
        </p:spPr>
        <p:txBody>
          <a:bodyPr>
            <a:normAutofit/>
          </a:bodyPr>
          <a:lstStyle/>
          <a:p>
            <a:r>
              <a:rPr lang="en-US" sz="3600" dirty="0" smtClean="0"/>
              <a:t>Easier control of temperature,</a:t>
            </a:r>
          </a:p>
          <a:p>
            <a:r>
              <a:rPr lang="en-US" sz="3600" dirty="0" smtClean="0"/>
              <a:t>Allow the candidate to pay attention parts of the question,</a:t>
            </a:r>
          </a:p>
          <a:p>
            <a:r>
              <a:rPr lang="en-US" sz="3600" dirty="0" smtClean="0"/>
              <a:t>Safer because test tube do not spurt out,</a:t>
            </a:r>
          </a:p>
          <a:p>
            <a:r>
              <a:rPr lang="en-US" sz="3600" dirty="0" smtClean="0"/>
              <a:t>Several solutions may be put in the same water bath,</a:t>
            </a:r>
            <a:endParaRPr lang="en-US" sz="3600" dirty="0"/>
          </a:p>
        </p:txBody>
      </p:sp>
    </p:spTree>
    <p:extLst>
      <p:ext uri="{BB962C8B-B14F-4D97-AF65-F5344CB8AC3E}">
        <p14:creationId xmlns:p14="http://schemas.microsoft.com/office/powerpoint/2010/main" val="76162123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Precautions in temperature effect on enzyme questions</a:t>
            </a:r>
            <a:endParaRPr lang="en-US" dirty="0"/>
          </a:p>
        </p:txBody>
      </p:sp>
      <p:sp>
        <p:nvSpPr>
          <p:cNvPr id="3" name="Content Placeholder 2"/>
          <p:cNvSpPr>
            <a:spLocks noGrp="1"/>
          </p:cNvSpPr>
          <p:nvPr>
            <p:ph idx="1"/>
          </p:nvPr>
        </p:nvSpPr>
        <p:spPr>
          <a:xfrm>
            <a:off x="0" y="1600200"/>
            <a:ext cx="9144000" cy="4525963"/>
          </a:xfrm>
        </p:spPr>
        <p:txBody>
          <a:bodyPr/>
          <a:lstStyle/>
          <a:p>
            <a:r>
              <a:rPr lang="en-US" dirty="0" smtClean="0"/>
              <a:t>Avoid heating hydrogen peroxide its unstable,</a:t>
            </a:r>
          </a:p>
          <a:p>
            <a:r>
              <a:rPr lang="en-US" dirty="0" smtClean="0"/>
              <a:t>Keep all other factors constant,</a:t>
            </a:r>
          </a:p>
          <a:p>
            <a:r>
              <a:rPr lang="en-US" dirty="0" smtClean="0"/>
              <a:t>Bring the enzyme &amp; substrate solution to optimum before mixing,</a:t>
            </a:r>
          </a:p>
          <a:p>
            <a:r>
              <a:rPr lang="en-US" dirty="0" smtClean="0"/>
              <a:t>If the question does not specify the temperature to investigate then choose below optimum &amp; above optimum,</a:t>
            </a:r>
          </a:p>
          <a:p>
            <a:pPr marL="0" indent="0">
              <a:buNone/>
            </a:pPr>
            <a:endParaRPr lang="en-US" dirty="0" smtClean="0"/>
          </a:p>
          <a:p>
            <a:endParaRPr lang="en-US" dirty="0"/>
          </a:p>
        </p:txBody>
      </p:sp>
    </p:spTree>
    <p:extLst>
      <p:ext uri="{BB962C8B-B14F-4D97-AF65-F5344CB8AC3E}">
        <p14:creationId xmlns:p14="http://schemas.microsoft.com/office/powerpoint/2010/main" val="102368915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Effect of pH on enzyme activity</a:t>
            </a:r>
            <a:endParaRPr lang="en-US" dirty="0"/>
          </a:p>
        </p:txBody>
      </p:sp>
      <p:sp>
        <p:nvSpPr>
          <p:cNvPr id="3" name="Content Placeholder 2"/>
          <p:cNvSpPr>
            <a:spLocks noGrp="1"/>
          </p:cNvSpPr>
          <p:nvPr>
            <p:ph idx="1"/>
          </p:nvPr>
        </p:nvSpPr>
        <p:spPr>
          <a:xfrm>
            <a:off x="0" y="1143000"/>
            <a:ext cx="9144000" cy="5715000"/>
          </a:xfrm>
        </p:spPr>
        <p:txBody>
          <a:bodyPr/>
          <a:lstStyle/>
          <a:p>
            <a:r>
              <a:rPr lang="en-US" sz="4000" dirty="0" smtClean="0"/>
              <a:t>Every enzyme depending its source work at narrow optimum pH range, </a:t>
            </a:r>
          </a:p>
          <a:p>
            <a:r>
              <a:rPr lang="en-US" sz="4000" dirty="0" smtClean="0"/>
              <a:t>The enzyme activity reduces outside this optimum, because the enzyme gets denatured,</a:t>
            </a:r>
          </a:p>
          <a:p>
            <a:pPr marL="0" indent="0">
              <a:buNone/>
            </a:pPr>
            <a:endParaRPr lang="en-US" dirty="0"/>
          </a:p>
        </p:txBody>
      </p:sp>
    </p:spTree>
    <p:extLst>
      <p:ext uri="{BB962C8B-B14F-4D97-AF65-F5344CB8AC3E}">
        <p14:creationId xmlns:p14="http://schemas.microsoft.com/office/powerpoint/2010/main" val="19565687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acid-base indicators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85766919"/>
              </p:ext>
            </p:extLst>
          </p:nvPr>
        </p:nvGraphicFramePr>
        <p:xfrm>
          <a:off x="457200" y="1600200"/>
          <a:ext cx="8534400" cy="4876800"/>
        </p:xfrm>
        <a:graphic>
          <a:graphicData uri="http://schemas.openxmlformats.org/drawingml/2006/table">
            <a:tbl>
              <a:tblPr firstRow="1" bandRow="1">
                <a:tableStyleId>{5C22544A-7EE6-4342-B048-85BDC9FD1C3A}</a:tableStyleId>
              </a:tblPr>
              <a:tblGrid>
                <a:gridCol w="2844800"/>
                <a:gridCol w="2844800"/>
                <a:gridCol w="2844800"/>
              </a:tblGrid>
              <a:tr h="975360">
                <a:tc>
                  <a:txBody>
                    <a:bodyPr/>
                    <a:lstStyle/>
                    <a:p>
                      <a:r>
                        <a:rPr lang="en-US" sz="2400" dirty="0" smtClean="0"/>
                        <a:t>Indicator </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c>
                  <a:txBody>
                    <a:bodyPr/>
                    <a:lstStyle/>
                    <a:p>
                      <a:r>
                        <a:rPr lang="en-US" sz="2400" dirty="0" smtClean="0"/>
                        <a:t>Colour in acid medium</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c>
                  <a:txBody>
                    <a:bodyPr/>
                    <a:lstStyle/>
                    <a:p>
                      <a:r>
                        <a:rPr lang="en-US" sz="2400" dirty="0" smtClean="0"/>
                        <a:t>Colour in base medium</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r>
              <a:tr h="975360">
                <a:tc>
                  <a:txBody>
                    <a:bodyPr/>
                    <a:lstStyle/>
                    <a:p>
                      <a:r>
                        <a:rPr lang="en-US" sz="2400" dirty="0" smtClean="0"/>
                        <a:t>Litmus </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c>
                  <a:txBody>
                    <a:bodyPr/>
                    <a:lstStyle/>
                    <a:p>
                      <a:r>
                        <a:rPr lang="en-US" sz="4000" dirty="0" smtClean="0">
                          <a:solidFill>
                            <a:srgbClr val="FF0000"/>
                          </a:solidFill>
                        </a:rPr>
                        <a:t>Red </a:t>
                      </a:r>
                      <a:endParaRPr lang="en-US" sz="4000"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c>
                  <a:txBody>
                    <a:bodyPr/>
                    <a:lstStyle/>
                    <a:p>
                      <a:r>
                        <a:rPr lang="en-US" sz="4000" dirty="0" smtClean="0">
                          <a:solidFill>
                            <a:srgbClr val="0070C0"/>
                          </a:solidFill>
                        </a:rPr>
                        <a:t>Blue</a:t>
                      </a:r>
                      <a:endParaRPr lang="en-US" sz="4000" dirty="0">
                        <a:solidFill>
                          <a:srgbClr val="0070C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r>
              <a:tr h="975360">
                <a:tc>
                  <a:txBody>
                    <a:bodyPr/>
                    <a:lstStyle/>
                    <a:p>
                      <a:r>
                        <a:rPr lang="en-US" sz="2400" dirty="0" smtClean="0"/>
                        <a:t>Phenolphthalein </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c>
                  <a:txBody>
                    <a:bodyPr/>
                    <a:lstStyle/>
                    <a:p>
                      <a:r>
                        <a:rPr lang="en-US" sz="4000" dirty="0" smtClean="0"/>
                        <a:t>Colourless</a:t>
                      </a:r>
                      <a:endParaRPr lang="en-US" sz="40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c>
                  <a:txBody>
                    <a:bodyPr/>
                    <a:lstStyle/>
                    <a:p>
                      <a:r>
                        <a:rPr lang="en-US" sz="4000" dirty="0" smtClean="0">
                          <a:solidFill>
                            <a:srgbClr val="FF66FF"/>
                          </a:solidFill>
                        </a:rPr>
                        <a:t>Pink </a:t>
                      </a:r>
                      <a:endParaRPr lang="en-US" sz="4000" dirty="0">
                        <a:solidFill>
                          <a:srgbClr val="FF66FF"/>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r>
              <a:tr h="975360">
                <a:tc>
                  <a:txBody>
                    <a:bodyPr/>
                    <a:lstStyle/>
                    <a:p>
                      <a:r>
                        <a:rPr lang="en-US" sz="2400" dirty="0" smtClean="0"/>
                        <a:t>Methyl orange</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c>
                  <a:txBody>
                    <a:bodyPr/>
                    <a:lstStyle/>
                    <a:p>
                      <a:r>
                        <a:rPr lang="en-US" sz="4000" dirty="0" smtClean="0">
                          <a:solidFill>
                            <a:srgbClr val="FF66FF"/>
                          </a:solidFill>
                        </a:rPr>
                        <a:t>Pink </a:t>
                      </a:r>
                      <a:endParaRPr lang="en-US" sz="4000" dirty="0">
                        <a:solidFill>
                          <a:srgbClr val="FF66FF"/>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c>
                  <a:txBody>
                    <a:bodyPr/>
                    <a:lstStyle/>
                    <a:p>
                      <a:r>
                        <a:rPr lang="en-US" sz="4000" dirty="0" smtClean="0">
                          <a:solidFill>
                            <a:srgbClr val="FFFF00"/>
                          </a:solidFill>
                        </a:rPr>
                        <a:t>Yellow </a:t>
                      </a:r>
                      <a:endParaRPr lang="en-US" sz="4000" dirty="0">
                        <a:solidFill>
                          <a:srgbClr val="FFFF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r>
              <a:tr h="975360">
                <a:tc>
                  <a:txBody>
                    <a:bodyPr/>
                    <a:lstStyle/>
                    <a:p>
                      <a:r>
                        <a:rPr lang="en-US" sz="2400" dirty="0" smtClean="0"/>
                        <a:t>Bromothymol blue</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c>
                  <a:txBody>
                    <a:bodyPr/>
                    <a:lstStyle/>
                    <a:p>
                      <a:r>
                        <a:rPr lang="en-US" sz="4000" dirty="0" smtClean="0">
                          <a:solidFill>
                            <a:srgbClr val="FFFF00"/>
                          </a:solidFill>
                        </a:rPr>
                        <a:t>Yellow </a:t>
                      </a:r>
                      <a:endParaRPr lang="en-US" sz="4000" dirty="0">
                        <a:solidFill>
                          <a:srgbClr val="FFFF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c>
                  <a:txBody>
                    <a:bodyPr/>
                    <a:lstStyle/>
                    <a:p>
                      <a:r>
                        <a:rPr lang="en-US" sz="4000" dirty="0" smtClean="0">
                          <a:solidFill>
                            <a:srgbClr val="0070C0"/>
                          </a:solidFill>
                        </a:rPr>
                        <a:t>Blue </a:t>
                      </a:r>
                      <a:endParaRPr lang="en-US" sz="4000" dirty="0">
                        <a:solidFill>
                          <a:srgbClr val="0070C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92D050"/>
                    </a:solidFill>
                  </a:tcPr>
                </a:tc>
              </a:tr>
            </a:tbl>
          </a:graphicData>
        </a:graphic>
      </p:graphicFrame>
    </p:spTree>
    <p:extLst>
      <p:ext uri="{BB962C8B-B14F-4D97-AF65-F5344CB8AC3E}">
        <p14:creationId xmlns:p14="http://schemas.microsoft.com/office/powerpoint/2010/main" val="339565407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Effects of co-factor on enzyme activity;</a:t>
            </a:r>
            <a:endParaRPr lang="en-US" dirty="0"/>
          </a:p>
        </p:txBody>
      </p:sp>
      <p:sp>
        <p:nvSpPr>
          <p:cNvPr id="3" name="Content Placeholder 2"/>
          <p:cNvSpPr>
            <a:spLocks noGrp="1"/>
          </p:cNvSpPr>
          <p:nvPr>
            <p:ph idx="1"/>
          </p:nvPr>
        </p:nvSpPr>
        <p:spPr>
          <a:xfrm>
            <a:off x="76200" y="1600200"/>
            <a:ext cx="8915400" cy="5029200"/>
          </a:xfrm>
        </p:spPr>
        <p:txBody>
          <a:bodyPr>
            <a:noAutofit/>
          </a:bodyPr>
          <a:lstStyle/>
          <a:p>
            <a:r>
              <a:rPr lang="en-US" sz="6600" dirty="0" smtClean="0"/>
              <a:t>Presence of a co-factor like sodium chloride increases the rate of reaction,</a:t>
            </a:r>
            <a:endParaRPr lang="en-US" sz="6600" dirty="0"/>
          </a:p>
        </p:txBody>
      </p:sp>
    </p:spTree>
    <p:extLst>
      <p:ext uri="{BB962C8B-B14F-4D97-AF65-F5344CB8AC3E}">
        <p14:creationId xmlns:p14="http://schemas.microsoft.com/office/powerpoint/2010/main" val="5125765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458200" cy="1143000"/>
          </a:xfrm>
        </p:spPr>
        <p:txBody>
          <a:bodyPr>
            <a:normAutofit fontScale="90000"/>
          </a:bodyPr>
          <a:lstStyle/>
          <a:p>
            <a:r>
              <a:rPr lang="en-GB" sz="3600" b="1" dirty="0"/>
              <a:t>How to detect </a:t>
            </a:r>
            <a:r>
              <a:rPr lang="en-GB" sz="3600" b="1" dirty="0" smtClean="0"/>
              <a:t>a practical question involving enzymes</a:t>
            </a:r>
            <a:endParaRPr lang="en-US" dirty="0"/>
          </a:p>
        </p:txBody>
      </p:sp>
      <p:sp>
        <p:nvSpPr>
          <p:cNvPr id="3" name="Content Placeholder 2"/>
          <p:cNvSpPr>
            <a:spLocks noGrp="1"/>
          </p:cNvSpPr>
          <p:nvPr>
            <p:ph idx="1"/>
          </p:nvPr>
        </p:nvSpPr>
        <p:spPr/>
        <p:txBody>
          <a:bodyPr/>
          <a:lstStyle/>
          <a:p>
            <a:r>
              <a:rPr lang="en-GB" sz="4000" dirty="0"/>
              <a:t>A practical question involving an enzyme has certain characteristics which should help one to discover even the type and name of the enzyme being used in the question.</a:t>
            </a:r>
            <a:endParaRPr lang="en-US" sz="4000" dirty="0"/>
          </a:p>
          <a:p>
            <a:endParaRPr lang="en-US" dirty="0"/>
          </a:p>
        </p:txBody>
      </p:sp>
    </p:spTree>
    <p:extLst>
      <p:ext uri="{BB962C8B-B14F-4D97-AF65-F5344CB8AC3E}">
        <p14:creationId xmlns:p14="http://schemas.microsoft.com/office/powerpoint/2010/main" val="383025627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suggested hints </a:t>
            </a:r>
            <a:endParaRPr lang="en-US" dirty="0"/>
          </a:p>
        </p:txBody>
      </p:sp>
      <p:sp>
        <p:nvSpPr>
          <p:cNvPr id="3" name="Content Placeholder 2"/>
          <p:cNvSpPr>
            <a:spLocks noGrp="1"/>
          </p:cNvSpPr>
          <p:nvPr>
            <p:ph idx="1"/>
          </p:nvPr>
        </p:nvSpPr>
        <p:spPr>
          <a:xfrm>
            <a:off x="228600" y="1219200"/>
            <a:ext cx="8763000" cy="5486400"/>
          </a:xfrm>
        </p:spPr>
        <p:txBody>
          <a:bodyPr>
            <a:normAutofit/>
          </a:bodyPr>
          <a:lstStyle/>
          <a:p>
            <a:pPr marL="0" lvl="0" indent="0">
              <a:buNone/>
            </a:pPr>
            <a:r>
              <a:rPr lang="en-GB" b="1" dirty="0"/>
              <a:t>Q</a:t>
            </a:r>
            <a:r>
              <a:rPr lang="en-GB" b="1" dirty="0" smtClean="0"/>
              <a:t>uestions </a:t>
            </a:r>
            <a:r>
              <a:rPr lang="en-GB" b="1" dirty="0"/>
              <a:t>dealing </a:t>
            </a:r>
            <a:r>
              <a:rPr lang="en-GB" b="1" dirty="0" smtClean="0"/>
              <a:t>with effect </a:t>
            </a:r>
            <a:r>
              <a:rPr lang="en-GB" b="1" dirty="0"/>
              <a:t>of </a:t>
            </a:r>
            <a:r>
              <a:rPr lang="en-GB" b="1" dirty="0" smtClean="0"/>
              <a:t>temperature on enzymes; </a:t>
            </a:r>
          </a:p>
          <a:p>
            <a:pPr lvl="0"/>
            <a:r>
              <a:rPr lang="en-GB" sz="4000" dirty="0" smtClean="0"/>
              <a:t>will </a:t>
            </a:r>
            <a:r>
              <a:rPr lang="en-GB" sz="4000" dirty="0"/>
              <a:t>involve </a:t>
            </a:r>
            <a:r>
              <a:rPr lang="en-GB" sz="4000" b="1" dirty="0">
                <a:solidFill>
                  <a:srgbClr val="FF66FF"/>
                </a:solidFill>
              </a:rPr>
              <a:t>boiling</a:t>
            </a:r>
            <a:r>
              <a:rPr lang="en-GB" sz="4000" dirty="0"/>
              <a:t> some of the materials </a:t>
            </a:r>
            <a:r>
              <a:rPr lang="en-GB" sz="4000" dirty="0">
                <a:solidFill>
                  <a:srgbClr val="FF66FF"/>
                </a:solidFill>
              </a:rPr>
              <a:t>before</a:t>
            </a:r>
            <a:r>
              <a:rPr lang="en-GB" sz="4000" dirty="0"/>
              <a:t> it is allowed to </a:t>
            </a:r>
            <a:r>
              <a:rPr lang="en-GB" sz="4000" dirty="0" smtClean="0"/>
              <a:t>react </a:t>
            </a:r>
          </a:p>
          <a:p>
            <a:pPr lvl="0"/>
            <a:r>
              <a:rPr lang="en-GB" b="1" dirty="0" smtClean="0"/>
              <a:t>Boiling</a:t>
            </a:r>
            <a:r>
              <a:rPr lang="en-GB" dirty="0" smtClean="0"/>
              <a:t> </a:t>
            </a:r>
            <a:r>
              <a:rPr lang="en-GB" dirty="0"/>
              <a:t>is meant to </a:t>
            </a:r>
            <a:r>
              <a:rPr lang="en-GB" b="1" dirty="0">
                <a:solidFill>
                  <a:srgbClr val="FF66FF"/>
                </a:solidFill>
              </a:rPr>
              <a:t>denature</a:t>
            </a:r>
            <a:r>
              <a:rPr lang="en-GB" dirty="0"/>
              <a:t> the enzyme.  This means that if the enzyme has been </a:t>
            </a:r>
            <a:r>
              <a:rPr lang="en-GB" b="1" dirty="0"/>
              <a:t>denatured </a:t>
            </a:r>
            <a:r>
              <a:rPr lang="en-GB" dirty="0"/>
              <a:t>it will not act on the substrate to </a:t>
            </a:r>
            <a:r>
              <a:rPr lang="en-GB" b="1" dirty="0"/>
              <a:t>give</a:t>
            </a:r>
            <a:r>
              <a:rPr lang="en-GB" dirty="0"/>
              <a:t> the products.  </a:t>
            </a:r>
            <a:endParaRPr lang="en-US" dirty="0"/>
          </a:p>
        </p:txBody>
      </p:sp>
    </p:spTree>
    <p:extLst>
      <p:ext uri="{BB962C8B-B14F-4D97-AF65-F5344CB8AC3E}">
        <p14:creationId xmlns:p14="http://schemas.microsoft.com/office/powerpoint/2010/main" val="336461164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a:xfrm>
            <a:off x="152400" y="1295400"/>
            <a:ext cx="8915400" cy="5334000"/>
          </a:xfrm>
        </p:spPr>
        <p:txBody>
          <a:bodyPr/>
          <a:lstStyle/>
          <a:p>
            <a:r>
              <a:rPr lang="en-US" dirty="0" smtClean="0">
                <a:solidFill>
                  <a:srgbClr val="FF0000"/>
                </a:solidFill>
              </a:rPr>
              <a:t>Following instructions</a:t>
            </a:r>
            <a:r>
              <a:rPr lang="en-US" dirty="0" smtClean="0"/>
              <a:t>; in accordance with specified procedure. E.g. food tests, osmosis in plant tissue,</a:t>
            </a:r>
          </a:p>
          <a:p>
            <a:r>
              <a:rPr lang="en-US" dirty="0" smtClean="0">
                <a:solidFill>
                  <a:srgbClr val="FF0000"/>
                </a:solidFill>
              </a:rPr>
              <a:t>Observation, reading &amp; interpretation</a:t>
            </a:r>
            <a:r>
              <a:rPr lang="en-US" dirty="0" smtClean="0"/>
              <a:t>; involves recognize, identify &amp; interpret specimen </a:t>
            </a:r>
          </a:p>
          <a:p>
            <a:pPr marL="0" indent="0">
              <a:buNone/>
            </a:pPr>
            <a:r>
              <a:rPr lang="en-US" dirty="0" smtClean="0"/>
              <a:t>e.g. identify a specimen and give reasons for the answer.</a:t>
            </a:r>
            <a:endParaRPr lang="en-US" dirty="0"/>
          </a:p>
        </p:txBody>
      </p:sp>
    </p:spTree>
    <p:extLst>
      <p:ext uri="{BB962C8B-B14F-4D97-AF65-F5344CB8AC3E}">
        <p14:creationId xmlns:p14="http://schemas.microsoft.com/office/powerpoint/2010/main" val="256279895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suggested hints </a:t>
            </a:r>
            <a:endParaRPr lang="en-US" dirty="0"/>
          </a:p>
        </p:txBody>
      </p:sp>
      <p:sp>
        <p:nvSpPr>
          <p:cNvPr id="3" name="Content Placeholder 2"/>
          <p:cNvSpPr>
            <a:spLocks noGrp="1"/>
          </p:cNvSpPr>
          <p:nvPr>
            <p:ph idx="1"/>
          </p:nvPr>
        </p:nvSpPr>
        <p:spPr>
          <a:xfrm>
            <a:off x="228600" y="1219200"/>
            <a:ext cx="8763000" cy="5410200"/>
          </a:xfrm>
        </p:spPr>
        <p:txBody>
          <a:bodyPr>
            <a:normAutofit/>
          </a:bodyPr>
          <a:lstStyle/>
          <a:p>
            <a:r>
              <a:rPr lang="en-GB" sz="3600" dirty="0">
                <a:solidFill>
                  <a:srgbClr val="FF66FF"/>
                </a:solidFill>
              </a:rPr>
              <a:t>the element of time </a:t>
            </a:r>
            <a:r>
              <a:rPr lang="en-GB" sz="3600" dirty="0"/>
              <a:t>in </a:t>
            </a:r>
            <a:r>
              <a:rPr lang="en-GB" sz="3600" dirty="0" smtClean="0"/>
              <a:t>the </a:t>
            </a:r>
            <a:r>
              <a:rPr lang="en-GB" sz="3600" dirty="0"/>
              <a:t>experiment </a:t>
            </a:r>
            <a:r>
              <a:rPr lang="en-GB" sz="3600" dirty="0" smtClean="0"/>
              <a:t>suggests enzyme reaction,  </a:t>
            </a:r>
          </a:p>
          <a:p>
            <a:endParaRPr lang="en-GB" sz="3600" dirty="0" smtClean="0"/>
          </a:p>
          <a:p>
            <a:r>
              <a:rPr lang="en-GB" sz="3600" dirty="0" smtClean="0"/>
              <a:t>The </a:t>
            </a:r>
            <a:r>
              <a:rPr lang="en-GB" sz="3600" dirty="0"/>
              <a:t>purpose of allowing the experiment to stay for 20 or 30 minutes is to give the enzyme </a:t>
            </a:r>
            <a:r>
              <a:rPr lang="en-GB" sz="3600" dirty="0">
                <a:solidFill>
                  <a:srgbClr val="FF66FF"/>
                </a:solidFill>
              </a:rPr>
              <a:t>time to work </a:t>
            </a:r>
            <a:r>
              <a:rPr lang="en-GB" sz="3600" dirty="0"/>
              <a:t>on the substrate</a:t>
            </a:r>
            <a:r>
              <a:rPr lang="en-GB" sz="3600" dirty="0" smtClean="0"/>
              <a:t>.</a:t>
            </a:r>
            <a:endParaRPr lang="en-GB" sz="4400" dirty="0" smtClean="0"/>
          </a:p>
          <a:p>
            <a:endParaRPr lang="en-US" sz="3600" dirty="0"/>
          </a:p>
        </p:txBody>
      </p:sp>
    </p:spTree>
    <p:extLst>
      <p:ext uri="{BB962C8B-B14F-4D97-AF65-F5344CB8AC3E}">
        <p14:creationId xmlns:p14="http://schemas.microsoft.com/office/powerpoint/2010/main" val="304940157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suggested hints </a:t>
            </a:r>
            <a:endParaRPr lang="en-US" dirty="0"/>
          </a:p>
        </p:txBody>
      </p:sp>
      <p:sp>
        <p:nvSpPr>
          <p:cNvPr id="3" name="Content Placeholder 2"/>
          <p:cNvSpPr>
            <a:spLocks noGrp="1"/>
          </p:cNvSpPr>
          <p:nvPr>
            <p:ph idx="1"/>
          </p:nvPr>
        </p:nvSpPr>
        <p:spPr>
          <a:xfrm>
            <a:off x="228600" y="1295400"/>
            <a:ext cx="8610600" cy="5410200"/>
          </a:xfrm>
        </p:spPr>
        <p:txBody>
          <a:bodyPr/>
          <a:lstStyle/>
          <a:p>
            <a:pPr lvl="0"/>
            <a:r>
              <a:rPr lang="en-GB" sz="4800" dirty="0"/>
              <a:t>working with </a:t>
            </a:r>
            <a:r>
              <a:rPr lang="en-GB" sz="4800" b="1" dirty="0">
                <a:solidFill>
                  <a:srgbClr val="FF66FF"/>
                </a:solidFill>
              </a:rPr>
              <a:t>two colourless</a:t>
            </a:r>
            <a:r>
              <a:rPr lang="en-GB" sz="4800" dirty="0">
                <a:solidFill>
                  <a:srgbClr val="FF66FF"/>
                </a:solidFill>
              </a:rPr>
              <a:t> </a:t>
            </a:r>
            <a:r>
              <a:rPr lang="en-GB" sz="4800" dirty="0"/>
              <a:t>solutions in </a:t>
            </a:r>
            <a:r>
              <a:rPr lang="en-GB" sz="4800" dirty="0" smtClean="0"/>
              <a:t>food </a:t>
            </a:r>
            <a:r>
              <a:rPr lang="en-GB" sz="4800" dirty="0"/>
              <a:t>tests, then likely one of them may be hydrolysing enzyme and the other the </a:t>
            </a:r>
            <a:r>
              <a:rPr lang="en-GB" sz="4800" b="1" dirty="0" smtClean="0">
                <a:solidFill>
                  <a:srgbClr val="FF66FF"/>
                </a:solidFill>
              </a:rPr>
              <a:t>substrate,</a:t>
            </a:r>
            <a:endParaRPr lang="en-US" sz="4800" dirty="0">
              <a:solidFill>
                <a:srgbClr val="FF66FF"/>
              </a:solidFill>
            </a:endParaRPr>
          </a:p>
          <a:p>
            <a:endParaRPr lang="en-US" dirty="0"/>
          </a:p>
        </p:txBody>
      </p:sp>
    </p:spTree>
    <p:extLst>
      <p:ext uri="{BB962C8B-B14F-4D97-AF65-F5344CB8AC3E}">
        <p14:creationId xmlns:p14="http://schemas.microsoft.com/office/powerpoint/2010/main" val="193236240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suggested hints </a:t>
            </a:r>
            <a:endParaRPr lang="en-US" dirty="0"/>
          </a:p>
        </p:txBody>
      </p:sp>
      <p:sp>
        <p:nvSpPr>
          <p:cNvPr id="3" name="Content Placeholder 2"/>
          <p:cNvSpPr>
            <a:spLocks noGrp="1"/>
          </p:cNvSpPr>
          <p:nvPr>
            <p:ph idx="1"/>
          </p:nvPr>
        </p:nvSpPr>
        <p:spPr>
          <a:xfrm>
            <a:off x="76200" y="1295400"/>
            <a:ext cx="9067800" cy="5562600"/>
          </a:xfrm>
        </p:spPr>
        <p:txBody>
          <a:bodyPr>
            <a:noAutofit/>
          </a:bodyPr>
          <a:lstStyle/>
          <a:p>
            <a:r>
              <a:rPr lang="en-GB" sz="4400" dirty="0" smtClean="0">
                <a:solidFill>
                  <a:srgbClr val="FF66FF"/>
                </a:solidFill>
              </a:rPr>
              <a:t>Mixing dilute </a:t>
            </a:r>
            <a:r>
              <a:rPr lang="en-GB" sz="4400" dirty="0">
                <a:solidFill>
                  <a:srgbClr val="FF66FF"/>
                </a:solidFill>
              </a:rPr>
              <a:t>HCL</a:t>
            </a:r>
            <a:r>
              <a:rPr lang="en-GB" sz="4400" dirty="0" smtClean="0">
                <a:solidFill>
                  <a:srgbClr val="FF66FF"/>
                </a:solidFill>
              </a:rPr>
              <a:t>, or  </a:t>
            </a:r>
            <a:r>
              <a:rPr lang="en-GB" sz="4400" dirty="0">
                <a:solidFill>
                  <a:srgbClr val="FF66FF"/>
                </a:solidFill>
              </a:rPr>
              <a:t>Na</a:t>
            </a:r>
            <a:r>
              <a:rPr lang="en-GB" sz="4400" baseline="-25000" dirty="0">
                <a:solidFill>
                  <a:srgbClr val="FF66FF"/>
                </a:solidFill>
              </a:rPr>
              <a:t>2</a:t>
            </a:r>
            <a:r>
              <a:rPr lang="en-GB" sz="4400" dirty="0">
                <a:solidFill>
                  <a:srgbClr val="FF66FF"/>
                </a:solidFill>
              </a:rPr>
              <a:t>CO</a:t>
            </a:r>
            <a:r>
              <a:rPr lang="en-GB" sz="4400" baseline="-25000" dirty="0">
                <a:solidFill>
                  <a:srgbClr val="FF66FF"/>
                </a:solidFill>
              </a:rPr>
              <a:t>3</a:t>
            </a:r>
            <a:r>
              <a:rPr lang="en-GB" sz="4400" dirty="0">
                <a:solidFill>
                  <a:srgbClr val="FF66FF"/>
                </a:solidFill>
              </a:rPr>
              <a:t> </a:t>
            </a:r>
            <a:r>
              <a:rPr lang="en-GB" sz="4400" dirty="0" smtClean="0">
                <a:solidFill>
                  <a:srgbClr val="FF66FF"/>
                </a:solidFill>
              </a:rPr>
              <a:t> </a:t>
            </a:r>
            <a:r>
              <a:rPr lang="en-GB" sz="4400" dirty="0" smtClean="0"/>
              <a:t>with the a substance before allowing it to react with the second substance  overtime, </a:t>
            </a:r>
          </a:p>
          <a:p>
            <a:r>
              <a:rPr lang="en-GB" sz="4400" dirty="0" smtClean="0"/>
              <a:t>Suggests the testing of the effect of pH on an enzyme,</a:t>
            </a:r>
            <a:endParaRPr lang="en-US" sz="4400" dirty="0"/>
          </a:p>
        </p:txBody>
      </p:sp>
    </p:spTree>
    <p:extLst>
      <p:ext uri="{BB962C8B-B14F-4D97-AF65-F5344CB8AC3E}">
        <p14:creationId xmlns:p14="http://schemas.microsoft.com/office/powerpoint/2010/main" val="249286034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suggested hints </a:t>
            </a:r>
            <a:endParaRPr lang="en-US" dirty="0"/>
          </a:p>
        </p:txBody>
      </p:sp>
      <p:sp>
        <p:nvSpPr>
          <p:cNvPr id="3" name="Content Placeholder 2"/>
          <p:cNvSpPr>
            <a:spLocks noGrp="1"/>
          </p:cNvSpPr>
          <p:nvPr>
            <p:ph idx="1"/>
          </p:nvPr>
        </p:nvSpPr>
        <p:spPr>
          <a:xfrm>
            <a:off x="76200" y="1295400"/>
            <a:ext cx="9067800" cy="5334000"/>
          </a:xfrm>
        </p:spPr>
        <p:txBody>
          <a:bodyPr>
            <a:normAutofit/>
          </a:bodyPr>
          <a:lstStyle/>
          <a:p>
            <a:r>
              <a:rPr lang="en-GB" b="1" dirty="0">
                <a:solidFill>
                  <a:srgbClr val="FF66FF"/>
                </a:solidFill>
              </a:rPr>
              <a:t>the production of a gas during the </a:t>
            </a:r>
            <a:r>
              <a:rPr lang="en-GB" b="1" dirty="0" smtClean="0">
                <a:solidFill>
                  <a:srgbClr val="FF66FF"/>
                </a:solidFill>
              </a:rPr>
              <a:t>experiment</a:t>
            </a:r>
          </a:p>
          <a:p>
            <a:pPr lvl="0"/>
            <a:r>
              <a:rPr lang="en-GB" b="1" dirty="0" smtClean="0"/>
              <a:t>E.g. In </a:t>
            </a:r>
            <a:r>
              <a:rPr lang="en-GB" b="1" dirty="0"/>
              <a:t>the fermentation of glucose by </a:t>
            </a:r>
            <a:r>
              <a:rPr lang="en-GB" b="1" dirty="0" smtClean="0"/>
              <a:t>Zymase </a:t>
            </a:r>
            <a:r>
              <a:rPr lang="en-GB" b="1" dirty="0"/>
              <a:t>enzymes, glucose is broken by the enzymes to </a:t>
            </a:r>
            <a:r>
              <a:rPr lang="en-GB" b="1" dirty="0" smtClean="0"/>
              <a:t>form ethanol </a:t>
            </a:r>
            <a:r>
              <a:rPr lang="en-GB" b="1" dirty="0"/>
              <a:t>energy </a:t>
            </a:r>
            <a:r>
              <a:rPr lang="en-GB" b="1" dirty="0" smtClean="0"/>
              <a:t>and </a:t>
            </a:r>
            <a:r>
              <a:rPr lang="en-GB" b="1" dirty="0"/>
              <a:t>carbon </a:t>
            </a:r>
            <a:r>
              <a:rPr lang="en-GB" b="1" dirty="0" smtClean="0"/>
              <a:t>(IV) oxide </a:t>
            </a:r>
            <a:r>
              <a:rPr lang="en-GB" b="1" dirty="0"/>
              <a:t>gas which forms bubbles and when tested with </a:t>
            </a:r>
            <a:r>
              <a:rPr lang="en-GB" b="1" dirty="0" smtClean="0"/>
              <a:t>calcium </a:t>
            </a:r>
            <a:r>
              <a:rPr lang="en-GB" b="1" smtClean="0"/>
              <a:t>hydroxide solution </a:t>
            </a:r>
            <a:r>
              <a:rPr lang="en-GB" b="1" dirty="0"/>
              <a:t>it turns </a:t>
            </a:r>
            <a:r>
              <a:rPr lang="en-GB" b="1" dirty="0" smtClean="0"/>
              <a:t>white ppt. </a:t>
            </a:r>
          </a:p>
          <a:p>
            <a:pPr lvl="0"/>
            <a:r>
              <a:rPr lang="en-GB" b="1" dirty="0" smtClean="0"/>
              <a:t> </a:t>
            </a:r>
            <a:r>
              <a:rPr lang="en-GB" dirty="0"/>
              <a:t>Zymase enzymes are produced by yeast fungus.  </a:t>
            </a:r>
            <a:endParaRPr lang="en-US" dirty="0"/>
          </a:p>
        </p:txBody>
      </p:sp>
    </p:spTree>
    <p:extLst>
      <p:ext uri="{BB962C8B-B14F-4D97-AF65-F5344CB8AC3E}">
        <p14:creationId xmlns:p14="http://schemas.microsoft.com/office/powerpoint/2010/main" val="333223459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suggested hints </a:t>
            </a:r>
            <a:endParaRPr lang="en-US" dirty="0"/>
          </a:p>
        </p:txBody>
      </p:sp>
      <p:sp>
        <p:nvSpPr>
          <p:cNvPr id="3" name="Content Placeholder 2"/>
          <p:cNvSpPr>
            <a:spLocks noGrp="1"/>
          </p:cNvSpPr>
          <p:nvPr>
            <p:ph idx="1"/>
          </p:nvPr>
        </p:nvSpPr>
        <p:spPr>
          <a:xfrm>
            <a:off x="457200" y="1295400"/>
            <a:ext cx="8229600" cy="5562600"/>
          </a:xfrm>
        </p:spPr>
        <p:txBody>
          <a:bodyPr>
            <a:normAutofit/>
          </a:bodyPr>
          <a:lstStyle/>
          <a:p>
            <a:r>
              <a:rPr lang="en-GB" b="1" dirty="0">
                <a:solidFill>
                  <a:srgbClr val="FF66FF"/>
                </a:solidFill>
              </a:rPr>
              <a:t>the production of a gas during the experiment</a:t>
            </a:r>
          </a:p>
          <a:p>
            <a:pPr marL="0" lvl="0" indent="0">
              <a:buNone/>
            </a:pPr>
            <a:r>
              <a:rPr lang="en-GB" b="1" dirty="0" smtClean="0"/>
              <a:t>E.g. Decomposition </a:t>
            </a:r>
            <a:r>
              <a:rPr lang="en-GB" b="1" dirty="0"/>
              <a:t>of hydrogen peroxide by catalase enzyme</a:t>
            </a:r>
            <a:endParaRPr lang="en-US" dirty="0"/>
          </a:p>
          <a:p>
            <a:r>
              <a:rPr lang="en-GB" dirty="0"/>
              <a:t>If hydrogen peroxide is added to fresh animal or plant material, the catalase enzyme found in the tissue catalyses the breakdown of hydrogen peroxide forming water and oxygen gas which is given off as gas bubbles.</a:t>
            </a:r>
            <a:endParaRPr lang="en-US" dirty="0"/>
          </a:p>
          <a:p>
            <a:pPr marL="0" indent="0">
              <a:buNone/>
            </a:pPr>
            <a:endParaRPr lang="en-US" dirty="0"/>
          </a:p>
        </p:txBody>
      </p:sp>
    </p:spTree>
    <p:extLst>
      <p:ext uri="{BB962C8B-B14F-4D97-AF65-F5344CB8AC3E}">
        <p14:creationId xmlns:p14="http://schemas.microsoft.com/office/powerpoint/2010/main" val="132828713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suggested hints </a:t>
            </a:r>
            <a:endParaRPr lang="en-US" dirty="0"/>
          </a:p>
        </p:txBody>
      </p:sp>
      <p:sp>
        <p:nvSpPr>
          <p:cNvPr id="3" name="Content Placeholder 2"/>
          <p:cNvSpPr>
            <a:spLocks noGrp="1"/>
          </p:cNvSpPr>
          <p:nvPr>
            <p:ph idx="1"/>
          </p:nvPr>
        </p:nvSpPr>
        <p:spPr>
          <a:xfrm>
            <a:off x="228600" y="1219200"/>
            <a:ext cx="8915400" cy="5638800"/>
          </a:xfrm>
        </p:spPr>
        <p:txBody>
          <a:bodyPr>
            <a:normAutofit/>
          </a:bodyPr>
          <a:lstStyle/>
          <a:p>
            <a:pPr marL="0" indent="0">
              <a:buNone/>
            </a:pPr>
            <a:r>
              <a:rPr lang="en-GB" dirty="0" smtClean="0"/>
              <a:t>The catalase controlled </a:t>
            </a:r>
            <a:r>
              <a:rPr lang="en-GB" dirty="0"/>
              <a:t>reaction can be </a:t>
            </a:r>
            <a:r>
              <a:rPr lang="en-GB" dirty="0" smtClean="0"/>
              <a:t>speeded </a:t>
            </a:r>
            <a:r>
              <a:rPr lang="en-GB" dirty="0"/>
              <a:t>up </a:t>
            </a:r>
            <a:r>
              <a:rPr lang="en-GB" dirty="0">
                <a:solidFill>
                  <a:srgbClr val="FF0000"/>
                </a:solidFill>
              </a:rPr>
              <a:t>by increasing the surface area of the plant or animal tissue</a:t>
            </a:r>
            <a:r>
              <a:rPr lang="en-GB" dirty="0"/>
              <a:t> being </a:t>
            </a:r>
            <a:r>
              <a:rPr lang="en-GB" dirty="0" smtClean="0"/>
              <a:t>used</a:t>
            </a:r>
          </a:p>
          <a:p>
            <a:pPr marL="0" indent="0">
              <a:buNone/>
            </a:pPr>
            <a:r>
              <a:rPr lang="en-GB" dirty="0" smtClean="0"/>
              <a:t>e.g.</a:t>
            </a:r>
            <a:endParaRPr lang="en-US" dirty="0"/>
          </a:p>
          <a:p>
            <a:r>
              <a:rPr lang="en-GB" dirty="0" smtClean="0"/>
              <a:t>By </a:t>
            </a:r>
            <a:r>
              <a:rPr lang="en-GB" dirty="0"/>
              <a:t>slicing the specimen into smaller pieces</a:t>
            </a:r>
            <a:endParaRPr lang="en-US" dirty="0"/>
          </a:p>
          <a:p>
            <a:r>
              <a:rPr lang="en-GB" dirty="0" smtClean="0"/>
              <a:t>By </a:t>
            </a:r>
            <a:r>
              <a:rPr lang="en-GB" dirty="0"/>
              <a:t>crushing the specimen</a:t>
            </a:r>
            <a:endParaRPr lang="en-US" dirty="0"/>
          </a:p>
          <a:p>
            <a:r>
              <a:rPr lang="en-GB" dirty="0" smtClean="0"/>
              <a:t>By </a:t>
            </a:r>
            <a:r>
              <a:rPr lang="en-GB" dirty="0"/>
              <a:t>powdering the specimen</a:t>
            </a:r>
            <a:endParaRPr lang="en-US" dirty="0"/>
          </a:p>
        </p:txBody>
      </p:sp>
    </p:spTree>
    <p:extLst>
      <p:ext uri="{BB962C8B-B14F-4D97-AF65-F5344CB8AC3E}">
        <p14:creationId xmlns:p14="http://schemas.microsoft.com/office/powerpoint/2010/main" val="113727454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Commercial applications of enzymes</a:t>
            </a:r>
            <a:endParaRPr lang="en-US" dirty="0"/>
          </a:p>
        </p:txBody>
      </p:sp>
      <p:sp>
        <p:nvSpPr>
          <p:cNvPr id="3" name="Content Placeholder 2"/>
          <p:cNvSpPr>
            <a:spLocks noGrp="1"/>
          </p:cNvSpPr>
          <p:nvPr>
            <p:ph idx="1"/>
          </p:nvPr>
        </p:nvSpPr>
        <p:spPr/>
        <p:txBody>
          <a:bodyPr/>
          <a:lstStyle/>
          <a:p>
            <a:r>
              <a:rPr lang="en-US" sz="4000" dirty="0" smtClean="0">
                <a:solidFill>
                  <a:srgbClr val="FF0000"/>
                </a:solidFill>
              </a:rPr>
              <a:t>Pharmaceutical industry</a:t>
            </a:r>
            <a:r>
              <a:rPr lang="en-US" sz="4000" dirty="0" smtClean="0"/>
              <a:t>; </a:t>
            </a:r>
            <a:r>
              <a:rPr lang="en-US" sz="4000" dirty="0" smtClean="0">
                <a:solidFill>
                  <a:srgbClr val="FF66FF"/>
                </a:solidFill>
              </a:rPr>
              <a:t>catalase is used in wound dressings. </a:t>
            </a:r>
          </a:p>
          <a:p>
            <a:pPr marL="0" indent="0">
              <a:buNone/>
            </a:pPr>
            <a:r>
              <a:rPr lang="en-US" dirty="0" smtClean="0"/>
              <a:t>Catalase converts hydrogen peroxide in the dressing to oxygen and water. Oxygen speeds up healing and inhibits dangerous , anaerobic bacteria. </a:t>
            </a:r>
            <a:endParaRPr lang="en-US" dirty="0"/>
          </a:p>
        </p:txBody>
      </p:sp>
    </p:spTree>
    <p:extLst>
      <p:ext uri="{BB962C8B-B14F-4D97-AF65-F5344CB8AC3E}">
        <p14:creationId xmlns:p14="http://schemas.microsoft.com/office/powerpoint/2010/main" val="152478572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a:t>
            </a:r>
            <a:endParaRPr lang="en-US" dirty="0"/>
          </a:p>
        </p:txBody>
      </p:sp>
      <p:sp>
        <p:nvSpPr>
          <p:cNvPr id="3" name="Content Placeholder 2"/>
          <p:cNvSpPr>
            <a:spLocks noGrp="1"/>
          </p:cNvSpPr>
          <p:nvPr>
            <p:ph idx="1"/>
          </p:nvPr>
        </p:nvSpPr>
        <p:spPr>
          <a:xfrm>
            <a:off x="457200" y="1219200"/>
            <a:ext cx="8610600" cy="5486400"/>
          </a:xfrm>
        </p:spPr>
        <p:txBody>
          <a:bodyPr>
            <a:normAutofit/>
          </a:bodyPr>
          <a:lstStyle/>
          <a:p>
            <a:r>
              <a:rPr lang="en-US" dirty="0" smtClean="0">
                <a:solidFill>
                  <a:srgbClr val="FF0000"/>
                </a:solidFill>
              </a:rPr>
              <a:t>Milk industry</a:t>
            </a:r>
            <a:r>
              <a:rPr lang="en-US" dirty="0" smtClean="0"/>
              <a:t>; </a:t>
            </a:r>
            <a:r>
              <a:rPr lang="en-US" dirty="0" smtClean="0">
                <a:solidFill>
                  <a:srgbClr val="FF66FF"/>
                </a:solidFill>
              </a:rPr>
              <a:t>lactase hydrolyzes lactose in milk</a:t>
            </a:r>
            <a:r>
              <a:rPr lang="en-US" dirty="0" smtClean="0"/>
              <a:t> in the processing of milk free of lactose for lactose intolerant persons,</a:t>
            </a:r>
          </a:p>
          <a:p>
            <a:r>
              <a:rPr lang="en-US" dirty="0" smtClean="0">
                <a:solidFill>
                  <a:srgbClr val="FF0000"/>
                </a:solidFill>
              </a:rPr>
              <a:t>Textile industry</a:t>
            </a:r>
            <a:r>
              <a:rPr lang="en-US" dirty="0" smtClean="0"/>
              <a:t>;</a:t>
            </a:r>
            <a:r>
              <a:rPr lang="en-US" dirty="0" smtClean="0">
                <a:solidFill>
                  <a:srgbClr val="FF66FF"/>
                </a:solidFill>
              </a:rPr>
              <a:t> leather </a:t>
            </a:r>
            <a:r>
              <a:rPr lang="en-US" dirty="0" smtClean="0"/>
              <a:t>for clothing is softened using a </a:t>
            </a:r>
            <a:r>
              <a:rPr lang="en-US" dirty="0" smtClean="0">
                <a:solidFill>
                  <a:srgbClr val="FF66FF"/>
                </a:solidFill>
              </a:rPr>
              <a:t>protease</a:t>
            </a:r>
            <a:r>
              <a:rPr lang="en-US" dirty="0" smtClean="0"/>
              <a:t> from bacteria</a:t>
            </a:r>
          </a:p>
          <a:p>
            <a:r>
              <a:rPr lang="en-US" dirty="0" smtClean="0"/>
              <a:t>Detergent industry ; </a:t>
            </a:r>
            <a:r>
              <a:rPr lang="en-US" dirty="0" smtClean="0">
                <a:solidFill>
                  <a:srgbClr val="FF66FF"/>
                </a:solidFill>
              </a:rPr>
              <a:t>stains </a:t>
            </a:r>
            <a:r>
              <a:rPr lang="en-US" dirty="0" smtClean="0">
                <a:solidFill>
                  <a:schemeClr val="bg1"/>
                </a:solidFill>
              </a:rPr>
              <a:t> are removed using </a:t>
            </a:r>
            <a:r>
              <a:rPr lang="en-US" dirty="0" smtClean="0">
                <a:solidFill>
                  <a:srgbClr val="FF66FF"/>
                </a:solidFill>
              </a:rPr>
              <a:t>lipase, amylase </a:t>
            </a:r>
            <a:r>
              <a:rPr lang="en-US" dirty="0" smtClean="0">
                <a:solidFill>
                  <a:schemeClr val="bg1"/>
                </a:solidFill>
              </a:rPr>
              <a:t>and </a:t>
            </a:r>
            <a:r>
              <a:rPr lang="en-US" dirty="0" smtClean="0">
                <a:solidFill>
                  <a:srgbClr val="FF66FF"/>
                </a:solidFill>
              </a:rPr>
              <a:t>protease</a:t>
            </a:r>
          </a:p>
        </p:txBody>
      </p:sp>
    </p:spTree>
    <p:extLst>
      <p:ext uri="{BB962C8B-B14F-4D97-AF65-F5344CB8AC3E}">
        <p14:creationId xmlns:p14="http://schemas.microsoft.com/office/powerpoint/2010/main" val="359149166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a:t>
            </a:r>
            <a:endParaRPr lang="en-US" dirty="0"/>
          </a:p>
        </p:txBody>
      </p:sp>
      <p:sp>
        <p:nvSpPr>
          <p:cNvPr id="3" name="Content Placeholder 2"/>
          <p:cNvSpPr>
            <a:spLocks noGrp="1"/>
          </p:cNvSpPr>
          <p:nvPr>
            <p:ph idx="1"/>
          </p:nvPr>
        </p:nvSpPr>
        <p:spPr>
          <a:xfrm>
            <a:off x="76200" y="1219200"/>
            <a:ext cx="8915400" cy="5486400"/>
          </a:xfrm>
        </p:spPr>
        <p:txBody>
          <a:bodyPr/>
          <a:lstStyle/>
          <a:p>
            <a:r>
              <a:rPr lang="en-US" sz="4400" dirty="0">
                <a:solidFill>
                  <a:srgbClr val="FF0000"/>
                </a:solidFill>
              </a:rPr>
              <a:t>Food processing</a:t>
            </a:r>
            <a:r>
              <a:rPr lang="en-US" dirty="0">
                <a:solidFill>
                  <a:schemeClr val="bg2"/>
                </a:solidFill>
              </a:rPr>
              <a:t>; </a:t>
            </a:r>
            <a:endParaRPr lang="en-US" dirty="0" smtClean="0">
              <a:solidFill>
                <a:schemeClr val="bg2"/>
              </a:solidFill>
            </a:endParaRPr>
          </a:p>
          <a:p>
            <a:pPr lvl="1"/>
            <a:r>
              <a:rPr lang="en-US" sz="3200" dirty="0" smtClean="0">
                <a:solidFill>
                  <a:srgbClr val="FF66FF"/>
                </a:solidFill>
              </a:rPr>
              <a:t>protease</a:t>
            </a:r>
            <a:r>
              <a:rPr lang="en-US" sz="3200" dirty="0" smtClean="0">
                <a:solidFill>
                  <a:schemeClr val="bg2"/>
                </a:solidFill>
              </a:rPr>
              <a:t> </a:t>
            </a:r>
            <a:r>
              <a:rPr lang="en-US" sz="3200" dirty="0">
                <a:solidFill>
                  <a:schemeClr val="bg2"/>
                </a:solidFill>
              </a:rPr>
              <a:t>softens gluten, making the rolling of biscuits easier</a:t>
            </a:r>
            <a:r>
              <a:rPr lang="en-US" sz="3200" dirty="0" smtClean="0">
                <a:solidFill>
                  <a:schemeClr val="bg2"/>
                </a:solidFill>
              </a:rPr>
              <a:t>,</a:t>
            </a:r>
          </a:p>
          <a:p>
            <a:pPr lvl="1"/>
            <a:r>
              <a:rPr lang="en-US" sz="3200" dirty="0" smtClean="0">
                <a:solidFill>
                  <a:srgbClr val="FF66FF"/>
                </a:solidFill>
              </a:rPr>
              <a:t>Isomerase </a:t>
            </a:r>
            <a:r>
              <a:rPr lang="en-US" sz="3200" dirty="0" smtClean="0">
                <a:solidFill>
                  <a:schemeClr val="bg2"/>
                </a:solidFill>
              </a:rPr>
              <a:t>converts glucose to fructose; this is sweeter so less needs to be used in slimmers’ biscuits,</a:t>
            </a:r>
          </a:p>
          <a:p>
            <a:pPr lvl="1"/>
            <a:r>
              <a:rPr lang="en-US" sz="3200" dirty="0" smtClean="0">
                <a:solidFill>
                  <a:srgbClr val="FF66FF"/>
                </a:solidFill>
              </a:rPr>
              <a:t>Lipase</a:t>
            </a:r>
            <a:r>
              <a:rPr lang="en-US" sz="3200" dirty="0" smtClean="0">
                <a:solidFill>
                  <a:schemeClr val="bg2"/>
                </a:solidFill>
              </a:rPr>
              <a:t> ;helps chocolate coverings to flow </a:t>
            </a:r>
            <a:endParaRPr lang="en-US" sz="3200" dirty="0">
              <a:solidFill>
                <a:schemeClr val="bg2"/>
              </a:solidFill>
            </a:endParaRPr>
          </a:p>
          <a:p>
            <a:endParaRPr lang="en-US" dirty="0">
              <a:solidFill>
                <a:srgbClr val="FF0000"/>
              </a:solidFill>
            </a:endParaRPr>
          </a:p>
          <a:p>
            <a:endParaRPr lang="en-US" dirty="0"/>
          </a:p>
        </p:txBody>
      </p:sp>
    </p:spTree>
    <p:extLst>
      <p:ext uri="{BB962C8B-B14F-4D97-AF65-F5344CB8AC3E}">
        <p14:creationId xmlns:p14="http://schemas.microsoft.com/office/powerpoint/2010/main" val="182457845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304800"/>
            <a:ext cx="9067800" cy="5821363"/>
          </a:xfrm>
        </p:spPr>
        <p:txBody>
          <a:bodyPr>
            <a:no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marL="0" indent="0" algn="ctr">
              <a:buNone/>
            </a:pPr>
            <a:r>
              <a:rPr lang="en-US" sz="88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Physiological questions involving osmosis </a:t>
            </a:r>
          </a:p>
        </p:txBody>
      </p:sp>
    </p:spTree>
    <p:extLst>
      <p:ext uri="{BB962C8B-B14F-4D97-AF65-F5344CB8AC3E}">
        <p14:creationId xmlns:p14="http://schemas.microsoft.com/office/powerpoint/2010/main" val="163791679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p:txBody>
          <a:bodyPr/>
          <a:lstStyle/>
          <a:p>
            <a:r>
              <a:rPr lang="en-US" dirty="0" smtClean="0">
                <a:solidFill>
                  <a:srgbClr val="FF0000"/>
                </a:solidFill>
              </a:rPr>
              <a:t>Presentation of results &amp; calculations from data</a:t>
            </a:r>
            <a:r>
              <a:rPr lang="en-US" dirty="0" smtClean="0"/>
              <a:t>; involves accurate and relevant conclusion. </a:t>
            </a:r>
          </a:p>
          <a:p>
            <a:pPr marL="0" indent="0">
              <a:buNone/>
            </a:pPr>
            <a:r>
              <a:rPr lang="en-US" dirty="0" smtClean="0"/>
              <a:t>E.g. change size &amp; mass of plant tissue in varied solutions,  Stomatal distribution </a:t>
            </a:r>
            <a:endParaRPr lang="en-US" dirty="0"/>
          </a:p>
        </p:txBody>
      </p:sp>
    </p:spTree>
    <p:extLst>
      <p:ext uri="{BB962C8B-B14F-4D97-AF65-F5344CB8AC3E}">
        <p14:creationId xmlns:p14="http://schemas.microsoft.com/office/powerpoint/2010/main" val="17547071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Physiological questions involving osmosis include,</a:t>
            </a:r>
            <a:endParaRPr lang="en-US" dirty="0"/>
          </a:p>
        </p:txBody>
      </p:sp>
      <p:sp>
        <p:nvSpPr>
          <p:cNvPr id="3" name="Content Placeholder 2"/>
          <p:cNvSpPr>
            <a:spLocks noGrp="1"/>
          </p:cNvSpPr>
          <p:nvPr>
            <p:ph idx="1"/>
          </p:nvPr>
        </p:nvSpPr>
        <p:spPr>
          <a:xfrm>
            <a:off x="152400" y="1600200"/>
            <a:ext cx="8839200" cy="5257800"/>
          </a:xfrm>
        </p:spPr>
        <p:txBody>
          <a:bodyPr>
            <a:normAutofit/>
          </a:bodyPr>
          <a:lstStyle/>
          <a:p>
            <a:r>
              <a:rPr lang="en-US" sz="3600" dirty="0" smtClean="0"/>
              <a:t>Observe the texture of  plant epidermal cells, in varying solutions,</a:t>
            </a:r>
          </a:p>
          <a:p>
            <a:r>
              <a:rPr lang="en-US" sz="3600" dirty="0" smtClean="0"/>
              <a:t>Measure length &amp; mass of plant tissues,</a:t>
            </a:r>
          </a:p>
          <a:p>
            <a:r>
              <a:rPr lang="en-US" sz="3600" dirty="0" smtClean="0"/>
              <a:t>Observe a visking tubing texture,</a:t>
            </a:r>
          </a:p>
          <a:p>
            <a:r>
              <a:rPr lang="en-US" sz="3600" dirty="0" smtClean="0"/>
              <a:t>Use the data obtained to calculate % change in size &amp; mass,</a:t>
            </a:r>
            <a:endParaRPr lang="en-US" dirty="0"/>
          </a:p>
        </p:txBody>
      </p:sp>
    </p:spTree>
    <p:extLst>
      <p:ext uri="{BB962C8B-B14F-4D97-AF65-F5344CB8AC3E}">
        <p14:creationId xmlns:p14="http://schemas.microsoft.com/office/powerpoint/2010/main" val="91840686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Osmosis questions </a:t>
            </a:r>
            <a:endParaRPr lang="en-US" dirty="0"/>
          </a:p>
        </p:txBody>
      </p:sp>
      <p:sp>
        <p:nvSpPr>
          <p:cNvPr id="3" name="Content Placeholder 2"/>
          <p:cNvSpPr>
            <a:spLocks noGrp="1"/>
          </p:cNvSpPr>
          <p:nvPr>
            <p:ph idx="1"/>
          </p:nvPr>
        </p:nvSpPr>
        <p:spPr>
          <a:xfrm>
            <a:off x="0" y="1600200"/>
            <a:ext cx="8991600" cy="4525963"/>
          </a:xfrm>
        </p:spPr>
        <p:txBody>
          <a:bodyPr/>
          <a:lstStyle/>
          <a:p>
            <a:pPr marL="0" indent="0">
              <a:buNone/>
            </a:pPr>
            <a:r>
              <a:rPr lang="en-US" dirty="0" smtClean="0"/>
              <a:t>Designed to test;</a:t>
            </a:r>
          </a:p>
          <a:p>
            <a:r>
              <a:rPr lang="en-US" dirty="0" smtClean="0"/>
              <a:t> </a:t>
            </a:r>
            <a:r>
              <a:rPr lang="en-US" sz="4400" dirty="0" smtClean="0"/>
              <a:t>water relations of plant cells;</a:t>
            </a:r>
          </a:p>
          <a:p>
            <a:r>
              <a:rPr lang="en-US" sz="4400" dirty="0" smtClean="0"/>
              <a:t>Effects of hypotonic &amp; hypertonic solutions on cells &amp; tissue;</a:t>
            </a:r>
            <a:endParaRPr lang="en-US" sz="4400" dirty="0"/>
          </a:p>
        </p:txBody>
      </p:sp>
    </p:spTree>
    <p:extLst>
      <p:ext uri="{BB962C8B-B14F-4D97-AF65-F5344CB8AC3E}">
        <p14:creationId xmlns:p14="http://schemas.microsoft.com/office/powerpoint/2010/main" val="391010821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Plasmolysis of onion cells</a:t>
            </a:r>
            <a:endParaRPr lang="en-US" dirty="0"/>
          </a:p>
        </p:txBody>
      </p:sp>
      <p:pic>
        <p:nvPicPr>
          <p:cNvPr id="4" name="Osmosis in plants (Red Onion).mp4">
            <a:hlinkClick r:id="" action="ppaction://media"/>
          </p:cNvPr>
          <p:cNvPicPr>
            <a:picLocks noGrp="1" noChangeAspect="1"/>
          </p:cNvPicPr>
          <p:nvPr>
            <p:ph idx="1"/>
            <a:videoFile r:link="rId1"/>
            <p:extLst>
              <p:ext uri="{DAA4B4D4-6D71-4841-9C94-3DE7FCFB9230}">
                <p14:media xmlns:p14="http://schemas.microsoft.com/office/powerpoint/2010/main" r:embed="rId2">
                  <p14:trim st="2665.553" end="41921.8773"/>
                </p14:media>
              </p:ext>
            </p:extLst>
          </p:nvPr>
        </p:nvPicPr>
        <p:blipFill>
          <a:blip r:embed="rId4"/>
          <a:stretch>
            <a:fillRect/>
          </a:stretch>
        </p:blipFill>
        <p:spPr>
          <a:xfrm>
            <a:off x="228600" y="1295400"/>
            <a:ext cx="8382000" cy="4830763"/>
          </a:xfrm>
        </p:spPr>
      </p:pic>
    </p:spTree>
    <p:extLst>
      <p:ext uri="{BB962C8B-B14F-4D97-AF65-F5344CB8AC3E}">
        <p14:creationId xmlns:p14="http://schemas.microsoft.com/office/powerpoint/2010/main" val="58009160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1600200"/>
            <a:ext cx="9144000" cy="4525963"/>
          </a:xfrm>
        </p:spPr>
        <p:txBody>
          <a:bodyPr>
            <a:normAutofit fontScale="62500" lnSpcReduction="20000"/>
          </a:bodyPr>
          <a:lstStyle/>
          <a:p>
            <a:pPr marL="0" indent="0" algn="ctr">
              <a:buNone/>
            </a:pPr>
            <a:r>
              <a:rPr lang="en-US" sz="11500" dirty="0" smtClean="0">
                <a:solidFill>
                  <a:srgbClr val="FF0000"/>
                </a:solidFill>
              </a:rPr>
              <a:t>Electron micrographs in</a:t>
            </a:r>
          </a:p>
          <a:p>
            <a:pPr marL="0" indent="0" algn="ctr">
              <a:buNone/>
            </a:pPr>
            <a:r>
              <a:rPr lang="en-US" sz="11500" dirty="0" smtClean="0">
                <a:solidFill>
                  <a:srgbClr val="FF0000"/>
                </a:solidFill>
              </a:rPr>
              <a:t>Zoology &amp; botany</a:t>
            </a:r>
          </a:p>
          <a:p>
            <a:pPr marL="0" indent="0" algn="ctr">
              <a:buNone/>
            </a:pPr>
            <a:r>
              <a:rPr lang="en-US" sz="11500" dirty="0" smtClean="0">
                <a:solidFill>
                  <a:srgbClr val="FF0000"/>
                </a:solidFill>
              </a:rPr>
              <a:t>questions</a:t>
            </a:r>
          </a:p>
          <a:p>
            <a:pPr marL="0" indent="0" algn="ctr">
              <a:buNone/>
            </a:pPr>
            <a:endParaRPr lang="en-US" sz="11500" dirty="0">
              <a:solidFill>
                <a:srgbClr val="FF0000"/>
              </a:solidFill>
            </a:endParaRPr>
          </a:p>
        </p:txBody>
      </p:sp>
    </p:spTree>
    <p:extLst>
      <p:ext uri="{BB962C8B-B14F-4D97-AF65-F5344CB8AC3E}">
        <p14:creationId xmlns:p14="http://schemas.microsoft.com/office/powerpoint/2010/main" val="242693428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 by="(-#ppt_w*2)" calcmode="lin" valueType="num">
                                      <p:cBhvr rctx="PPT">
                                        <p:cTn id="7" dur="500" autoRev="1" fill="hold">
                                          <p:stCondLst>
                                            <p:cond delay="0"/>
                                          </p:stCondLst>
                                        </p:cTn>
                                        <p:tgtEl>
                                          <p:spTgt spid="3">
                                            <p:txEl>
                                              <p:pRg st="0" end="0"/>
                                            </p:txEl>
                                          </p:spTgt>
                                        </p:tgtEl>
                                        <p:attrNameLst>
                                          <p:attrName>ppt_w</p:attrName>
                                        </p:attrNameLst>
                                      </p:cBhvr>
                                    </p:anim>
                                    <p:anim by="(#ppt_w*0.50)" calcmode="lin" valueType="num">
                                      <p:cBhvr>
                                        <p:cTn id="8" dur="500" decel="50000" autoRev="1" fill="hold">
                                          <p:stCondLst>
                                            <p:cond delay="0"/>
                                          </p:stCondLst>
                                        </p:cTn>
                                        <p:tgtEl>
                                          <p:spTgt spid="3">
                                            <p:txEl>
                                              <p:pRg st="0" end="0"/>
                                            </p:txEl>
                                          </p:spTgt>
                                        </p:tgtEl>
                                        <p:attrNameLst>
                                          <p:attrName>ppt_x</p:attrName>
                                        </p:attrNameLst>
                                      </p:cBhvr>
                                    </p:anim>
                                    <p:anim from="(-#ppt_h/2)" to="(#ppt_y)" calcmode="lin" valueType="num">
                                      <p:cBhvr>
                                        <p:cTn id="9" dur="1000" fill="hold">
                                          <p:stCondLst>
                                            <p:cond delay="0"/>
                                          </p:stCondLst>
                                        </p:cTn>
                                        <p:tgtEl>
                                          <p:spTgt spid="3">
                                            <p:txEl>
                                              <p:pRg st="0" end="0"/>
                                            </p:txEl>
                                          </p:spTgt>
                                        </p:tgtEl>
                                        <p:attrNameLst>
                                          <p:attrName>ppt_y</p:attrName>
                                        </p:attrNameLst>
                                      </p:cBhvr>
                                    </p:anim>
                                    <p:animRot by="21600000">
                                      <p:cBhvr>
                                        <p:cTn id="10" dur="1000" fill="hold">
                                          <p:stCondLst>
                                            <p:cond delay="0"/>
                                          </p:stCondLst>
                                        </p:cTn>
                                        <p:tgtEl>
                                          <p:spTgt spid="3">
                                            <p:txEl>
                                              <p:pRg st="0" end="0"/>
                                            </p:txEl>
                                          </p:spTgt>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56" presetClass="entr" presetSubtype="0" fill="hold" grpId="0" nodeType="clickEffect">
                                  <p:stCondLst>
                                    <p:cond delay="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 by="(-#ppt_w*2)" calcmode="lin" valueType="num">
                                      <p:cBhvr rctx="PPT">
                                        <p:cTn id="15" dur="500" autoRev="1" fill="hold">
                                          <p:stCondLst>
                                            <p:cond delay="0"/>
                                          </p:stCondLst>
                                        </p:cTn>
                                        <p:tgtEl>
                                          <p:spTgt spid="3">
                                            <p:txEl>
                                              <p:pRg st="1" end="1"/>
                                            </p:txEl>
                                          </p:spTgt>
                                        </p:tgtEl>
                                        <p:attrNameLst>
                                          <p:attrName>ppt_w</p:attrName>
                                        </p:attrNameLst>
                                      </p:cBhvr>
                                    </p:anim>
                                    <p:anim by="(#ppt_w*0.50)" calcmode="lin" valueType="num">
                                      <p:cBhvr>
                                        <p:cTn id="16" dur="500" decel="50000" autoRev="1" fill="hold">
                                          <p:stCondLst>
                                            <p:cond delay="0"/>
                                          </p:stCondLst>
                                        </p:cTn>
                                        <p:tgtEl>
                                          <p:spTgt spid="3">
                                            <p:txEl>
                                              <p:pRg st="1" end="1"/>
                                            </p:txEl>
                                          </p:spTgt>
                                        </p:tgtEl>
                                        <p:attrNameLst>
                                          <p:attrName>ppt_x</p:attrName>
                                        </p:attrNameLst>
                                      </p:cBhvr>
                                    </p:anim>
                                    <p:anim from="(-#ppt_h/2)" to="(#ppt_y)" calcmode="lin" valueType="num">
                                      <p:cBhvr>
                                        <p:cTn id="17" dur="1000" fill="hold">
                                          <p:stCondLst>
                                            <p:cond delay="0"/>
                                          </p:stCondLst>
                                        </p:cTn>
                                        <p:tgtEl>
                                          <p:spTgt spid="3">
                                            <p:txEl>
                                              <p:pRg st="1" end="1"/>
                                            </p:txEl>
                                          </p:spTgt>
                                        </p:tgtEl>
                                        <p:attrNameLst>
                                          <p:attrName>ppt_y</p:attrName>
                                        </p:attrNameLst>
                                      </p:cBhvr>
                                    </p:anim>
                                    <p:animRot by="21600000">
                                      <p:cBhvr>
                                        <p:cTn id="18" dur="1000" fill="hold">
                                          <p:stCondLst>
                                            <p:cond delay="0"/>
                                          </p:stCondLst>
                                        </p:cTn>
                                        <p:tgtEl>
                                          <p:spTgt spid="3">
                                            <p:txEl>
                                              <p:pRg st="1" end="1"/>
                                            </p:txEl>
                                          </p:spTgt>
                                        </p:tgtEl>
                                        <p:attrNameLst>
                                          <p:attrName>r</p:attrName>
                                        </p:attrNameLst>
                                      </p:cBhvr>
                                    </p:animRot>
                                  </p:childTnLst>
                                </p:cTn>
                              </p:par>
                            </p:childTnLst>
                          </p:cTn>
                        </p:par>
                      </p:childTnLst>
                    </p:cTn>
                  </p:par>
                  <p:par>
                    <p:cTn id="19" fill="hold">
                      <p:stCondLst>
                        <p:cond delay="indefinite"/>
                      </p:stCondLst>
                      <p:childTnLst>
                        <p:par>
                          <p:cTn id="20" fill="hold">
                            <p:stCondLst>
                              <p:cond delay="0"/>
                            </p:stCondLst>
                            <p:childTnLst>
                              <p:par>
                                <p:cTn id="21" presetID="56" presetClass="entr" presetSubtype="0" fill="hold" grpId="0" nodeType="clickEffect">
                                  <p:stCondLst>
                                    <p:cond delay="0"/>
                                  </p:stCondLst>
                                  <p:iterate type="lt">
                                    <p:tmPct val="10000"/>
                                  </p:iterate>
                                  <p:childTnLst>
                                    <p:set>
                                      <p:cBhvr>
                                        <p:cTn id="22" dur="1" fill="hold">
                                          <p:stCondLst>
                                            <p:cond delay="0"/>
                                          </p:stCondLst>
                                        </p:cTn>
                                        <p:tgtEl>
                                          <p:spTgt spid="3">
                                            <p:txEl>
                                              <p:pRg st="2" end="2"/>
                                            </p:txEl>
                                          </p:spTgt>
                                        </p:tgtEl>
                                        <p:attrNameLst>
                                          <p:attrName>style.visibility</p:attrName>
                                        </p:attrNameLst>
                                      </p:cBhvr>
                                      <p:to>
                                        <p:strVal val="visible"/>
                                      </p:to>
                                    </p:set>
                                    <p:anim by="(-#ppt_w*2)" calcmode="lin" valueType="num">
                                      <p:cBhvr rctx="PPT">
                                        <p:cTn id="23" dur="500" autoRev="1" fill="hold">
                                          <p:stCondLst>
                                            <p:cond delay="0"/>
                                          </p:stCondLst>
                                        </p:cTn>
                                        <p:tgtEl>
                                          <p:spTgt spid="3">
                                            <p:txEl>
                                              <p:pRg st="2" end="2"/>
                                            </p:txEl>
                                          </p:spTgt>
                                        </p:tgtEl>
                                        <p:attrNameLst>
                                          <p:attrName>ppt_w</p:attrName>
                                        </p:attrNameLst>
                                      </p:cBhvr>
                                    </p:anim>
                                    <p:anim by="(#ppt_w*0.50)" calcmode="lin" valueType="num">
                                      <p:cBhvr>
                                        <p:cTn id="24" dur="500" decel="50000" autoRev="1" fill="hold">
                                          <p:stCondLst>
                                            <p:cond delay="0"/>
                                          </p:stCondLst>
                                        </p:cTn>
                                        <p:tgtEl>
                                          <p:spTgt spid="3">
                                            <p:txEl>
                                              <p:pRg st="2" end="2"/>
                                            </p:txEl>
                                          </p:spTgt>
                                        </p:tgtEl>
                                        <p:attrNameLst>
                                          <p:attrName>ppt_x</p:attrName>
                                        </p:attrNameLst>
                                      </p:cBhvr>
                                    </p:anim>
                                    <p:anim from="(-#ppt_h/2)" to="(#ppt_y)" calcmode="lin" valueType="num">
                                      <p:cBhvr>
                                        <p:cTn id="25" dur="1000" fill="hold">
                                          <p:stCondLst>
                                            <p:cond delay="0"/>
                                          </p:stCondLst>
                                        </p:cTn>
                                        <p:tgtEl>
                                          <p:spTgt spid="3">
                                            <p:txEl>
                                              <p:pRg st="2" end="2"/>
                                            </p:txEl>
                                          </p:spTgt>
                                        </p:tgtEl>
                                        <p:attrNameLst>
                                          <p:attrName>ppt_y</p:attrName>
                                        </p:attrNameLst>
                                      </p:cBhvr>
                                    </p:anim>
                                    <p:animRot by="21600000">
                                      <p:cBhvr>
                                        <p:cTn id="26" dur="1000" fill="hold">
                                          <p:stCondLst>
                                            <p:cond delay="0"/>
                                          </p:stCondLst>
                                        </p:cTn>
                                        <p:tgtEl>
                                          <p:spTgt spid="3">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FF0000"/>
                </a:solidFill>
              </a:rPr>
              <a:t>Electron micrograph questions in botany or zoology</a:t>
            </a:r>
            <a:endParaRPr lang="en-US" dirty="0">
              <a:solidFill>
                <a:srgbClr val="FF0000"/>
              </a:solidFill>
            </a:endParaRPr>
          </a:p>
        </p:txBody>
      </p:sp>
      <p:sp>
        <p:nvSpPr>
          <p:cNvPr id="3" name="Content Placeholder 2"/>
          <p:cNvSpPr>
            <a:spLocks noGrp="1"/>
          </p:cNvSpPr>
          <p:nvPr>
            <p:ph idx="1"/>
          </p:nvPr>
        </p:nvSpPr>
        <p:spPr>
          <a:xfrm>
            <a:off x="0" y="1600200"/>
            <a:ext cx="8991600" cy="5257800"/>
          </a:xfrm>
        </p:spPr>
        <p:txBody>
          <a:bodyPr>
            <a:normAutofit/>
          </a:bodyPr>
          <a:lstStyle/>
          <a:p>
            <a:pPr marL="0" indent="0">
              <a:buNone/>
            </a:pPr>
            <a:r>
              <a:rPr lang="en-US" dirty="0" smtClean="0"/>
              <a:t>The evaluation will involve;</a:t>
            </a:r>
          </a:p>
          <a:p>
            <a:r>
              <a:rPr lang="en-US" sz="4000" dirty="0" smtClean="0"/>
              <a:t>Identification of organelles,</a:t>
            </a:r>
          </a:p>
          <a:p>
            <a:r>
              <a:rPr lang="en-US" sz="4000" dirty="0" smtClean="0"/>
              <a:t>State the functions of the organelles,</a:t>
            </a:r>
          </a:p>
          <a:p>
            <a:r>
              <a:rPr lang="en-US" sz="4000" dirty="0" smtClean="0"/>
              <a:t>Determine the size of organelles,</a:t>
            </a:r>
          </a:p>
          <a:p>
            <a:r>
              <a:rPr lang="en-US" sz="4000" dirty="0" smtClean="0"/>
              <a:t>Identify cell activity at the time of micrograph,</a:t>
            </a:r>
            <a:endParaRPr lang="en-US" sz="4000" dirty="0"/>
          </a:p>
        </p:txBody>
      </p:sp>
    </p:spTree>
    <p:extLst>
      <p:ext uri="{BB962C8B-B14F-4D97-AF65-F5344CB8AC3E}">
        <p14:creationId xmlns:p14="http://schemas.microsoft.com/office/powerpoint/2010/main" val="389214439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534400" cy="1143000"/>
          </a:xfrm>
        </p:spPr>
        <p:txBody>
          <a:bodyPr>
            <a:normAutofit fontScale="90000"/>
          </a:bodyPr>
          <a:lstStyle/>
          <a:p>
            <a:r>
              <a:rPr lang="en-US" dirty="0" smtClean="0"/>
              <a:t>Hints on Identification of various structures in electron micrographs</a:t>
            </a:r>
            <a:endParaRPr lang="en-US" dirty="0"/>
          </a:p>
        </p:txBody>
      </p:sp>
      <p:sp>
        <p:nvSpPr>
          <p:cNvPr id="3" name="Content Placeholder 2"/>
          <p:cNvSpPr>
            <a:spLocks noGrp="1"/>
          </p:cNvSpPr>
          <p:nvPr>
            <p:ph idx="1"/>
          </p:nvPr>
        </p:nvSpPr>
        <p:spPr>
          <a:xfrm>
            <a:off x="76200" y="1600200"/>
            <a:ext cx="8915400" cy="4525963"/>
          </a:xfrm>
        </p:spPr>
        <p:txBody>
          <a:bodyPr/>
          <a:lstStyle/>
          <a:p>
            <a:pPr marL="0" indent="0">
              <a:buNone/>
            </a:pPr>
            <a:r>
              <a:rPr lang="en-US" dirty="0" smtClean="0"/>
              <a:t>Cell membrane will show as; </a:t>
            </a:r>
          </a:p>
          <a:p>
            <a:r>
              <a:rPr lang="en-US" dirty="0" smtClean="0"/>
              <a:t>two parallel dark lines (tramline appearance)</a:t>
            </a:r>
          </a:p>
          <a:p>
            <a:r>
              <a:rPr lang="en-US" dirty="0" smtClean="0"/>
              <a:t>Invaginations of phagocytosis &amp; pinocytosis,</a:t>
            </a:r>
          </a:p>
          <a:p>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6600" y="3962400"/>
            <a:ext cx="4610100" cy="289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0791441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Identify the cell membrane</a:t>
            </a:r>
            <a:endParaRPr lang="en-US" dirty="0"/>
          </a:p>
        </p:txBody>
      </p:sp>
      <p:sp>
        <p:nvSpPr>
          <p:cNvPr id="3" name="Content Placeholder 2"/>
          <p:cNvSpPr>
            <a:spLocks noGrp="1"/>
          </p:cNvSpPr>
          <p:nvPr>
            <p:ph idx="1"/>
          </p:nvPr>
        </p:nvSpPr>
        <p:spPr/>
        <p:txBody>
          <a:bodyPr/>
          <a:lstStyle/>
          <a:p>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379254"/>
            <a:ext cx="8610600" cy="49779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7690084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Identify the stages of cell division</a:t>
            </a:r>
            <a:endParaRPr lang="en-US" dirty="0"/>
          </a:p>
        </p:txBody>
      </p:sp>
      <p:sp>
        <p:nvSpPr>
          <p:cNvPr id="3" name="Content Placeholder 2"/>
          <p:cNvSpPr>
            <a:spLocks noGrp="1"/>
          </p:cNvSpPr>
          <p:nvPr>
            <p:ph idx="1"/>
          </p:nvPr>
        </p:nvSpPr>
        <p:spPr/>
        <p:txBody>
          <a:bodyPr/>
          <a:lstStyle/>
          <a:p>
            <a:endParaRPr lang="en-US" dirty="0"/>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468" y="1371600"/>
            <a:ext cx="8660732"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7792693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Interpreting Nucleus micrograph</a:t>
            </a:r>
            <a:endParaRPr lang="en-US" dirty="0"/>
          </a:p>
        </p:txBody>
      </p:sp>
      <p:sp>
        <p:nvSpPr>
          <p:cNvPr id="3" name="Content Placeholder 2"/>
          <p:cNvSpPr>
            <a:spLocks noGrp="1"/>
          </p:cNvSpPr>
          <p:nvPr>
            <p:ph idx="1"/>
          </p:nvPr>
        </p:nvSpPr>
        <p:spPr>
          <a:xfrm>
            <a:off x="0" y="1600200"/>
            <a:ext cx="9067800" cy="4525963"/>
          </a:xfrm>
        </p:spPr>
        <p:txBody>
          <a:bodyPr/>
          <a:lstStyle/>
          <a:p>
            <a:r>
              <a:rPr lang="en-US" dirty="0" smtClean="0">
                <a:solidFill>
                  <a:srgbClr val="FF66FF"/>
                </a:solidFill>
              </a:rPr>
              <a:t>Nucleus</a:t>
            </a:r>
            <a:r>
              <a:rPr lang="en-US" dirty="0" smtClean="0"/>
              <a:t> appears  large &amp; bounded by a double-layered membrane,</a:t>
            </a:r>
          </a:p>
          <a:p>
            <a:r>
              <a:rPr lang="en-US" dirty="0" smtClean="0">
                <a:solidFill>
                  <a:srgbClr val="FF66FF"/>
                </a:solidFill>
              </a:rPr>
              <a:t>Nucleolus</a:t>
            </a:r>
            <a:r>
              <a:rPr lang="en-US" dirty="0" smtClean="0"/>
              <a:t> appears  circular part inside the  non-dividing nucleus ,</a:t>
            </a:r>
          </a:p>
          <a:p>
            <a:r>
              <a:rPr lang="en-US" dirty="0" smtClean="0">
                <a:solidFill>
                  <a:srgbClr val="FF66FF"/>
                </a:solidFill>
              </a:rPr>
              <a:t>Chromosomes or chromatids </a:t>
            </a:r>
            <a:r>
              <a:rPr lang="en-US" dirty="0" smtClean="0"/>
              <a:t>appears dark,</a:t>
            </a:r>
          </a:p>
          <a:p>
            <a:r>
              <a:rPr lang="en-US" dirty="0" smtClean="0">
                <a:solidFill>
                  <a:srgbClr val="FF66FF"/>
                </a:solidFill>
              </a:rPr>
              <a:t>Nucleoplasm</a:t>
            </a:r>
            <a:r>
              <a:rPr lang="en-US" dirty="0" smtClean="0"/>
              <a:t> is lighter,  </a:t>
            </a:r>
            <a:endParaRPr lang="en-US" dirty="0"/>
          </a:p>
        </p:txBody>
      </p:sp>
    </p:spTree>
    <p:extLst>
      <p:ext uri="{BB962C8B-B14F-4D97-AF65-F5344CB8AC3E}">
        <p14:creationId xmlns:p14="http://schemas.microsoft.com/office/powerpoint/2010/main" val="161501595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Identify the Nucleus  parts</a:t>
            </a:r>
            <a:endParaRPr lang="en-US" dirty="0"/>
          </a:p>
        </p:txBody>
      </p:sp>
      <p:sp>
        <p:nvSpPr>
          <p:cNvPr id="3" name="Content Placeholder 2"/>
          <p:cNvSpPr>
            <a:spLocks noGrp="1"/>
          </p:cNvSpPr>
          <p:nvPr>
            <p:ph idx="1"/>
          </p:nvPr>
        </p:nvSpPr>
        <p:spPr/>
        <p:txBody>
          <a:bodyPr/>
          <a:lstStyle/>
          <a:p>
            <a:endParaRPr lang="en-US" dirty="0"/>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295400"/>
            <a:ext cx="8458200"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572958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General experimental procedure</a:t>
            </a:r>
            <a:endParaRPr lang="en-US" dirty="0"/>
          </a:p>
        </p:txBody>
      </p:sp>
      <p:sp>
        <p:nvSpPr>
          <p:cNvPr id="3" name="Content Placeholder 2"/>
          <p:cNvSpPr>
            <a:spLocks noGrp="1"/>
          </p:cNvSpPr>
          <p:nvPr>
            <p:ph idx="1"/>
          </p:nvPr>
        </p:nvSpPr>
        <p:spPr>
          <a:xfrm>
            <a:off x="0" y="1219200"/>
            <a:ext cx="8991600" cy="5257800"/>
          </a:xfrm>
        </p:spPr>
        <p:txBody>
          <a:bodyPr>
            <a:normAutofit fontScale="92500" lnSpcReduction="10000"/>
          </a:bodyPr>
          <a:lstStyle/>
          <a:p>
            <a:r>
              <a:rPr lang="en-US" dirty="0" smtClean="0"/>
              <a:t>Read through </a:t>
            </a:r>
            <a:r>
              <a:rPr lang="en-US" dirty="0" smtClean="0">
                <a:solidFill>
                  <a:srgbClr val="FF0000"/>
                </a:solidFill>
              </a:rPr>
              <a:t>ALL</a:t>
            </a:r>
            <a:r>
              <a:rPr lang="en-US" dirty="0" smtClean="0"/>
              <a:t> the questions carefully (in the first 15 minutes) without writing anything;</a:t>
            </a:r>
          </a:p>
          <a:p>
            <a:r>
              <a:rPr lang="en-US" dirty="0" smtClean="0"/>
              <a:t>Determine the “</a:t>
            </a:r>
            <a:r>
              <a:rPr lang="en-US" dirty="0" smtClean="0">
                <a:solidFill>
                  <a:srgbClr val="FF0000"/>
                </a:solidFill>
              </a:rPr>
              <a:t>Aim of the experiment</a:t>
            </a:r>
            <a:r>
              <a:rPr lang="en-US" dirty="0" smtClean="0"/>
              <a:t>”</a:t>
            </a:r>
          </a:p>
          <a:p>
            <a:r>
              <a:rPr lang="en-US" dirty="0" smtClean="0"/>
              <a:t>Start with the </a:t>
            </a:r>
            <a:r>
              <a:rPr lang="en-US" dirty="0" smtClean="0">
                <a:solidFill>
                  <a:srgbClr val="FF0000"/>
                </a:solidFill>
              </a:rPr>
              <a:t>question requiring to be left </a:t>
            </a:r>
            <a:r>
              <a:rPr lang="en-US" dirty="0" smtClean="0"/>
              <a:t>for a duration;</a:t>
            </a:r>
          </a:p>
          <a:p>
            <a:r>
              <a:rPr lang="en-US" dirty="0" smtClean="0">
                <a:solidFill>
                  <a:srgbClr val="FF0000"/>
                </a:solidFill>
              </a:rPr>
              <a:t>Avoid writing </a:t>
            </a:r>
            <a:r>
              <a:rPr lang="en-US" dirty="0" smtClean="0"/>
              <a:t>what is not required by the question;</a:t>
            </a:r>
          </a:p>
          <a:p>
            <a:r>
              <a:rPr lang="en-US" dirty="0" smtClean="0">
                <a:solidFill>
                  <a:srgbClr val="FF0000"/>
                </a:solidFill>
              </a:rPr>
              <a:t>Save time</a:t>
            </a:r>
            <a:r>
              <a:rPr lang="en-US" dirty="0" smtClean="0"/>
              <a:t>; While waiting for reaction to occur use the time to write the procedure;</a:t>
            </a:r>
          </a:p>
          <a:p>
            <a:r>
              <a:rPr lang="en-US" dirty="0">
                <a:solidFill>
                  <a:srgbClr val="FF0000"/>
                </a:solidFill>
              </a:rPr>
              <a:t>Accurately record all observations, measurements, </a:t>
            </a:r>
            <a:r>
              <a:rPr lang="en-US" dirty="0" smtClean="0">
                <a:solidFill>
                  <a:srgbClr val="FF0000"/>
                </a:solidFill>
              </a:rPr>
              <a:t>timing</a:t>
            </a:r>
            <a:endParaRPr lang="en-US" dirty="0">
              <a:solidFill>
                <a:srgbClr val="FF0000"/>
              </a:solidFill>
            </a:endParaRPr>
          </a:p>
        </p:txBody>
      </p:sp>
    </p:spTree>
    <p:extLst>
      <p:ext uri="{BB962C8B-B14F-4D97-AF65-F5344CB8AC3E}">
        <p14:creationId xmlns:p14="http://schemas.microsoft.com/office/powerpoint/2010/main" val="178740862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Interpreting cytoplasm micrograph</a:t>
            </a:r>
            <a:endParaRPr lang="en-US" dirty="0"/>
          </a:p>
        </p:txBody>
      </p:sp>
      <p:sp>
        <p:nvSpPr>
          <p:cNvPr id="3" name="Content Placeholder 2"/>
          <p:cNvSpPr>
            <a:spLocks noGrp="1"/>
          </p:cNvSpPr>
          <p:nvPr>
            <p:ph idx="1"/>
          </p:nvPr>
        </p:nvSpPr>
        <p:spPr/>
        <p:txBody>
          <a:bodyPr/>
          <a:lstStyle/>
          <a:p>
            <a:r>
              <a:rPr lang="en-US" dirty="0" smtClean="0"/>
              <a:t>Cytoplasm appears clear with dark spots scattered all over the cytosol.</a:t>
            </a:r>
          </a:p>
          <a:p>
            <a:pPr marL="0" indent="0">
              <a:buNone/>
            </a:pP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2667000"/>
            <a:ext cx="7010400" cy="3958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5639669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74638"/>
            <a:ext cx="8839200" cy="944562"/>
          </a:xfrm>
        </p:spPr>
        <p:txBody>
          <a:bodyPr>
            <a:normAutofit/>
          </a:bodyPr>
          <a:lstStyle/>
          <a:p>
            <a:r>
              <a:rPr lang="en-US" sz="3600" dirty="0" smtClean="0"/>
              <a:t>Interpreting mitochondrion micrograph</a:t>
            </a:r>
            <a:endParaRPr lang="en-US" sz="3600" dirty="0"/>
          </a:p>
        </p:txBody>
      </p:sp>
      <p:sp>
        <p:nvSpPr>
          <p:cNvPr id="3" name="Content Placeholder 2"/>
          <p:cNvSpPr>
            <a:spLocks noGrp="1"/>
          </p:cNvSpPr>
          <p:nvPr>
            <p:ph idx="1"/>
          </p:nvPr>
        </p:nvSpPr>
        <p:spPr>
          <a:xfrm>
            <a:off x="457200" y="1066800"/>
            <a:ext cx="8229600" cy="5059363"/>
          </a:xfrm>
        </p:spPr>
        <p:txBody>
          <a:bodyPr/>
          <a:lstStyle/>
          <a:p>
            <a:r>
              <a:rPr lang="en-US" dirty="0" smtClean="0"/>
              <a:t>Appear as dark shape with outer membrane surrounding an inner highly folded membrane.</a:t>
            </a:r>
          </a:p>
          <a:p>
            <a:pPr marL="0" indent="0">
              <a:buNone/>
            </a:pP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3048000"/>
            <a:ext cx="8000999" cy="381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8592419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Interpreting endoplasmic reticulum (ER) micrograph</a:t>
            </a:r>
            <a:endParaRPr lang="en-US" dirty="0"/>
          </a:p>
        </p:txBody>
      </p:sp>
      <p:sp>
        <p:nvSpPr>
          <p:cNvPr id="3" name="Content Placeholder 2"/>
          <p:cNvSpPr>
            <a:spLocks noGrp="1"/>
          </p:cNvSpPr>
          <p:nvPr>
            <p:ph idx="1"/>
          </p:nvPr>
        </p:nvSpPr>
        <p:spPr>
          <a:xfrm>
            <a:off x="0" y="1600200"/>
            <a:ext cx="8991600" cy="5257800"/>
          </a:xfrm>
        </p:spPr>
        <p:txBody>
          <a:bodyPr/>
          <a:lstStyle/>
          <a:p>
            <a:r>
              <a:rPr lang="en-US" dirty="0" smtClean="0"/>
              <a:t>Rough ER; Appear as double membrane extending from nucleus membrane marked with granular spots (ribosomes) </a:t>
            </a:r>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smtClean="0"/>
          </a:p>
          <a:p>
            <a:pPr marL="0" indent="0">
              <a:buNone/>
            </a:pPr>
            <a:r>
              <a:rPr lang="en-US" dirty="0" smtClean="0"/>
              <a:t>Smooth ER; appear as </a:t>
            </a:r>
          </a:p>
          <a:p>
            <a:pPr marL="0" indent="0">
              <a:buNone/>
            </a:pPr>
            <a:r>
              <a:rPr lang="en-US" dirty="0" smtClean="0"/>
              <a:t>double membrane with a entire surface.</a:t>
            </a:r>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044596" y="2282846"/>
            <a:ext cx="2101808" cy="3733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185" t="12160" b="14634"/>
          <a:stretch/>
        </p:blipFill>
        <p:spPr bwMode="auto">
          <a:xfrm>
            <a:off x="5105400" y="3093205"/>
            <a:ext cx="4038600" cy="30708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3923723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Interpreting Golgi apparatus micrograph </a:t>
            </a:r>
            <a:endParaRPr lang="en-US" dirty="0"/>
          </a:p>
        </p:txBody>
      </p:sp>
      <p:sp>
        <p:nvSpPr>
          <p:cNvPr id="4" name="Content Placeholder 3"/>
          <p:cNvSpPr>
            <a:spLocks noGrp="1"/>
          </p:cNvSpPr>
          <p:nvPr>
            <p:ph sz="half" idx="1"/>
          </p:nvPr>
        </p:nvSpPr>
        <p:spPr/>
        <p:txBody>
          <a:bodyPr>
            <a:normAutofit/>
          </a:bodyPr>
          <a:lstStyle/>
          <a:p>
            <a:r>
              <a:rPr lang="en-US" sz="4400" dirty="0" smtClean="0"/>
              <a:t>Appear as flattened sacks packed together</a:t>
            </a:r>
            <a:endParaRPr lang="en-US" sz="4400" dirty="0"/>
          </a:p>
        </p:txBody>
      </p:sp>
      <p:sp>
        <p:nvSpPr>
          <p:cNvPr id="5" name="Content Placeholder 4"/>
          <p:cNvSpPr>
            <a:spLocks noGrp="1"/>
          </p:cNvSpPr>
          <p:nvPr>
            <p:ph sz="half" idx="2"/>
          </p:nvPr>
        </p:nvSpPr>
        <p:spPr/>
        <p:txBody>
          <a:bodyPr/>
          <a:lstStyle/>
          <a:p>
            <a:endParaRPr lang="en-US"/>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24400" y="1447800"/>
            <a:ext cx="4267200" cy="47774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8080465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Interpreting cell vacuoles micrographs</a:t>
            </a:r>
            <a:endParaRPr lang="en-US" dirty="0"/>
          </a:p>
        </p:txBody>
      </p:sp>
      <p:sp>
        <p:nvSpPr>
          <p:cNvPr id="3" name="Content Placeholder 2"/>
          <p:cNvSpPr>
            <a:spLocks noGrp="1"/>
          </p:cNvSpPr>
          <p:nvPr>
            <p:ph idx="1"/>
          </p:nvPr>
        </p:nvSpPr>
        <p:spPr/>
        <p:txBody>
          <a:bodyPr/>
          <a:lstStyle/>
          <a:p>
            <a:endParaRPr lang="en-US"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410004"/>
            <a:ext cx="8305800" cy="49907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4770895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smtClean="0"/>
              <a:t>How to identify the activities taking place in a cell at the time when the micrograph was prepared</a:t>
            </a:r>
            <a:endParaRPr lang="en-US" sz="2800" dirty="0"/>
          </a:p>
        </p:txBody>
      </p:sp>
      <p:sp>
        <p:nvSpPr>
          <p:cNvPr id="3" name="Content Placeholder 2"/>
          <p:cNvSpPr>
            <a:spLocks noGrp="1"/>
          </p:cNvSpPr>
          <p:nvPr>
            <p:ph idx="1"/>
          </p:nvPr>
        </p:nvSpPr>
        <p:spPr>
          <a:xfrm>
            <a:off x="152400" y="1600200"/>
            <a:ext cx="8915400" cy="5257800"/>
          </a:xfrm>
        </p:spPr>
        <p:txBody>
          <a:bodyPr>
            <a:normAutofit/>
          </a:bodyPr>
          <a:lstStyle/>
          <a:p>
            <a:r>
              <a:rPr lang="en-US" dirty="0" smtClean="0"/>
              <a:t>Cells actively </a:t>
            </a:r>
            <a:r>
              <a:rPr lang="en-US" dirty="0" smtClean="0">
                <a:solidFill>
                  <a:srgbClr val="FF0000"/>
                </a:solidFill>
              </a:rPr>
              <a:t>synthesizing proteins</a:t>
            </a:r>
            <a:r>
              <a:rPr lang="en-US" dirty="0" smtClean="0"/>
              <a:t> have prominent </a:t>
            </a:r>
            <a:r>
              <a:rPr lang="en-US" dirty="0" smtClean="0">
                <a:solidFill>
                  <a:srgbClr val="FF0000"/>
                </a:solidFill>
              </a:rPr>
              <a:t>rough ER</a:t>
            </a:r>
            <a:r>
              <a:rPr lang="en-US" dirty="0" smtClean="0"/>
              <a:t>,</a:t>
            </a:r>
          </a:p>
          <a:p>
            <a:r>
              <a:rPr lang="en-US" dirty="0" smtClean="0"/>
              <a:t>Cells actively </a:t>
            </a:r>
            <a:r>
              <a:rPr lang="en-US" dirty="0" smtClean="0">
                <a:solidFill>
                  <a:srgbClr val="FF0000"/>
                </a:solidFill>
              </a:rPr>
              <a:t>secreting materials </a:t>
            </a:r>
            <a:r>
              <a:rPr lang="en-US" dirty="0" smtClean="0"/>
              <a:t>like enzymes, mucus have prominent </a:t>
            </a:r>
            <a:r>
              <a:rPr lang="en-US" dirty="0" smtClean="0">
                <a:solidFill>
                  <a:srgbClr val="FF0000"/>
                </a:solidFill>
              </a:rPr>
              <a:t>Golgi body,</a:t>
            </a:r>
          </a:p>
          <a:p>
            <a:r>
              <a:rPr lang="en-US" dirty="0" smtClean="0"/>
              <a:t>Abundance of </a:t>
            </a:r>
            <a:r>
              <a:rPr lang="en-US" dirty="0" smtClean="0">
                <a:solidFill>
                  <a:srgbClr val="FF0000"/>
                </a:solidFill>
              </a:rPr>
              <a:t>mitochondria </a:t>
            </a:r>
            <a:r>
              <a:rPr lang="en-US" dirty="0" smtClean="0"/>
              <a:t>suggests high </a:t>
            </a:r>
            <a:r>
              <a:rPr lang="en-US" dirty="0" smtClean="0">
                <a:solidFill>
                  <a:srgbClr val="FF0000"/>
                </a:solidFill>
              </a:rPr>
              <a:t>metabolic activity</a:t>
            </a:r>
            <a:r>
              <a:rPr lang="en-US" dirty="0" smtClean="0"/>
              <a:t>,</a:t>
            </a:r>
          </a:p>
          <a:p>
            <a:r>
              <a:rPr lang="en-US" dirty="0" smtClean="0"/>
              <a:t>Meristematic tissue have cells with </a:t>
            </a:r>
            <a:r>
              <a:rPr lang="en-US" dirty="0" smtClean="0">
                <a:solidFill>
                  <a:srgbClr val="FF0000"/>
                </a:solidFill>
              </a:rPr>
              <a:t>large nuclei,</a:t>
            </a:r>
            <a:endParaRPr lang="en-US" dirty="0">
              <a:solidFill>
                <a:srgbClr val="FF0000"/>
              </a:solidFill>
            </a:endParaRPr>
          </a:p>
        </p:txBody>
      </p:sp>
    </p:spTree>
    <p:extLst>
      <p:ext uri="{BB962C8B-B14F-4D97-AF65-F5344CB8AC3E}">
        <p14:creationId xmlns:p14="http://schemas.microsoft.com/office/powerpoint/2010/main" val="427995225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4638"/>
            <a:ext cx="8991600" cy="6049962"/>
          </a:xfrm>
        </p:spPr>
        <p:txBody>
          <a:bodyPr>
            <a:normAutofit/>
          </a:bodyPr>
          <a:lstStyle/>
          <a:p>
            <a:r>
              <a:rPr lang="en-US" sz="7200" dirty="0" smtClean="0"/>
              <a:t>Dichotomous key; an identification key </a:t>
            </a:r>
            <a:br>
              <a:rPr lang="en-US" sz="7200" dirty="0" smtClean="0"/>
            </a:br>
            <a:r>
              <a:rPr lang="en-US" sz="7200" dirty="0" smtClean="0"/>
              <a:t>in zoology &amp; botany questions</a:t>
            </a:r>
            <a:endParaRPr lang="en-US" sz="7200" dirty="0"/>
          </a:p>
        </p:txBody>
      </p:sp>
    </p:spTree>
    <p:extLst>
      <p:ext uri="{BB962C8B-B14F-4D97-AF65-F5344CB8AC3E}">
        <p14:creationId xmlns:p14="http://schemas.microsoft.com/office/powerpoint/2010/main" val="290546707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Guidelines on how to use dichotomous keys</a:t>
            </a:r>
            <a:endParaRPr lang="en-US" dirty="0"/>
          </a:p>
        </p:txBody>
      </p:sp>
      <p:sp>
        <p:nvSpPr>
          <p:cNvPr id="3" name="Content Placeholder 2"/>
          <p:cNvSpPr>
            <a:spLocks noGrp="1"/>
          </p:cNvSpPr>
          <p:nvPr>
            <p:ph idx="1"/>
          </p:nvPr>
        </p:nvSpPr>
        <p:spPr>
          <a:xfrm>
            <a:off x="0" y="1600200"/>
            <a:ext cx="8991600" cy="5257800"/>
          </a:xfrm>
        </p:spPr>
        <p:txBody>
          <a:bodyPr/>
          <a:lstStyle/>
          <a:p>
            <a:r>
              <a:rPr lang="en-US" dirty="0" smtClean="0"/>
              <a:t>Dichotomous keys consist of a series of </a:t>
            </a:r>
            <a:r>
              <a:rPr lang="en-US" dirty="0" smtClean="0">
                <a:solidFill>
                  <a:srgbClr val="FF0000"/>
                </a:solidFill>
              </a:rPr>
              <a:t>observable features </a:t>
            </a:r>
            <a:r>
              <a:rPr lang="en-US" dirty="0" smtClean="0"/>
              <a:t>numbered and contrasting pairs called “leads”.</a:t>
            </a:r>
          </a:p>
          <a:p>
            <a:pPr marL="0" indent="0">
              <a:buNone/>
            </a:pPr>
            <a:endParaRPr lang="en-US" dirty="0" smtClean="0"/>
          </a:p>
          <a:p>
            <a:r>
              <a:rPr lang="en-US" dirty="0" smtClean="0"/>
              <a:t>To identify any organism read through the first pair statement and decide which fits the organism, if not follow the lead until you identify the organism.</a:t>
            </a:r>
          </a:p>
          <a:p>
            <a:endParaRPr lang="en-US" dirty="0"/>
          </a:p>
        </p:txBody>
      </p:sp>
    </p:spTree>
    <p:extLst>
      <p:ext uri="{BB962C8B-B14F-4D97-AF65-F5344CB8AC3E}">
        <p14:creationId xmlns:p14="http://schemas.microsoft.com/office/powerpoint/2010/main" val="227423761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a:t>
            </a:r>
            <a:endParaRPr lang="en-US" dirty="0"/>
          </a:p>
        </p:txBody>
      </p:sp>
      <p:pic>
        <p:nvPicPr>
          <p:cNvPr id="6148" name="Picture 4"/>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11402" y="1243653"/>
            <a:ext cx="2667000" cy="2264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056" y="138753"/>
            <a:ext cx="2552763"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34730" y="0"/>
            <a:ext cx="2785511"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0"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056" y="2819400"/>
            <a:ext cx="2328863"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1"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14600" y="3806019"/>
            <a:ext cx="2928937" cy="2872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2" name="Picture 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86326" y="2209800"/>
            <a:ext cx="3388285" cy="23121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3" name="Picture 9"/>
          <p:cNvPicPr>
            <a:picLocks noChangeAspect="1" noChangeArrowheads="1"/>
          </p:cNvPicPr>
          <p:nvPr/>
        </p:nvPicPr>
        <p:blipFill rotWithShape="1">
          <a:blip r:embed="rId8">
            <a:extLst>
              <a:ext uri="{28A0092B-C50C-407E-A947-70E740481C1C}">
                <a14:useLocalDpi xmlns:a14="http://schemas.microsoft.com/office/drawing/2010/main" val="0"/>
              </a:ext>
            </a:extLst>
          </a:blip>
          <a:srcRect t="8152" r="3015" b="23593"/>
          <a:stretch/>
        </p:blipFill>
        <p:spPr bwMode="auto">
          <a:xfrm>
            <a:off x="5580359" y="4649867"/>
            <a:ext cx="3494252" cy="19937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5922039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Use the photos with the dichotomous keys to identify the organisms</a:t>
            </a:r>
            <a:endParaRPr lang="en-US" sz="3600" dirty="0"/>
          </a:p>
        </p:txBody>
      </p:sp>
      <p:sp>
        <p:nvSpPr>
          <p:cNvPr id="3" name="Content Placeholder 2"/>
          <p:cNvSpPr>
            <a:spLocks noGrp="1"/>
          </p:cNvSpPr>
          <p:nvPr>
            <p:ph idx="1"/>
          </p:nvPr>
        </p:nvSpPr>
        <p:spPr>
          <a:xfrm>
            <a:off x="0" y="1600200"/>
            <a:ext cx="9144000" cy="5257800"/>
          </a:xfrm>
        </p:spPr>
        <p:txBody>
          <a:bodyPr/>
          <a:lstStyle/>
          <a:p>
            <a:pPr marL="0" indent="0">
              <a:buNone/>
            </a:pPr>
            <a:r>
              <a:rPr lang="en-US" sz="2800" dirty="0" smtClean="0"/>
              <a:t>1</a:t>
            </a:r>
            <a:r>
              <a:rPr lang="en-US" sz="2000" dirty="0" smtClean="0"/>
              <a:t>.(a) head with antennae………….go to 2</a:t>
            </a:r>
          </a:p>
          <a:p>
            <a:pPr marL="0" indent="0">
              <a:buNone/>
            </a:pPr>
            <a:r>
              <a:rPr lang="en-US" sz="2000" dirty="0"/>
              <a:t>	</a:t>
            </a:r>
            <a:r>
              <a:rPr lang="en-US" sz="2000" dirty="0" smtClean="0"/>
              <a:t>(b) head with no antennae….go to 3</a:t>
            </a:r>
          </a:p>
          <a:p>
            <a:pPr marL="0" indent="0">
              <a:buNone/>
            </a:pPr>
            <a:r>
              <a:rPr lang="en-US" sz="2000" dirty="0" smtClean="0"/>
              <a:t>2. (a) head with two pairs of antennae…go to 4</a:t>
            </a:r>
          </a:p>
          <a:p>
            <a:pPr marL="0" indent="0">
              <a:buNone/>
            </a:pPr>
            <a:r>
              <a:rPr lang="en-US" sz="2000" dirty="0" smtClean="0"/>
              <a:t>	(b) head with one pair of antennae ….go to 5</a:t>
            </a:r>
          </a:p>
          <a:p>
            <a:pPr marL="0" indent="0">
              <a:buNone/>
            </a:pPr>
            <a:r>
              <a:rPr lang="en-US" sz="2000" dirty="0" smtClean="0"/>
              <a:t>3. (a) body divided into a cephalothorax and abdomen with a definite waist at their junction……………………………………spider</a:t>
            </a:r>
          </a:p>
          <a:p>
            <a:pPr marL="0" indent="0">
              <a:buNone/>
            </a:pPr>
            <a:r>
              <a:rPr lang="en-US" sz="2000" dirty="0" smtClean="0"/>
              <a:t>(b) </a:t>
            </a:r>
            <a:r>
              <a:rPr lang="en-US" sz="2000" dirty="0"/>
              <a:t>body divided into a cephalothorax and abdomen </a:t>
            </a:r>
            <a:r>
              <a:rPr lang="en-US" sz="2000" dirty="0" smtClean="0"/>
              <a:t>without </a:t>
            </a:r>
            <a:r>
              <a:rPr lang="en-US" sz="2000" dirty="0"/>
              <a:t>a definite waist at their junction</a:t>
            </a:r>
            <a:r>
              <a:rPr lang="en-US" sz="2000" dirty="0" smtClean="0"/>
              <a:t>……………………………………tick</a:t>
            </a:r>
          </a:p>
          <a:p>
            <a:pPr marL="0" indent="0">
              <a:buNone/>
            </a:pPr>
            <a:r>
              <a:rPr lang="en-US" sz="2000" dirty="0" smtClean="0"/>
              <a:t>4. (a) body covered by a hard chalky exoskeleton………crayfish</a:t>
            </a:r>
          </a:p>
          <a:p>
            <a:pPr marL="0" indent="0">
              <a:buNone/>
            </a:pPr>
            <a:r>
              <a:rPr lang="en-US" sz="2000" dirty="0" smtClean="0"/>
              <a:t>(b) Body covered by a delicate exoskeleton……………….water flea</a:t>
            </a:r>
          </a:p>
          <a:p>
            <a:pPr marL="0" indent="0">
              <a:buNone/>
            </a:pPr>
            <a:r>
              <a:rPr lang="en-US" sz="2000" dirty="0" smtClean="0"/>
              <a:t>5. (a) has three pairs of walking legs…………………………..grasshopper</a:t>
            </a:r>
          </a:p>
          <a:p>
            <a:pPr marL="0" indent="0">
              <a:buNone/>
            </a:pPr>
            <a:r>
              <a:rPr lang="en-US" sz="2000" dirty="0" smtClean="0"/>
              <a:t>(b) Has many pairs of walking legs………………………… go to 6</a:t>
            </a:r>
          </a:p>
          <a:p>
            <a:pPr marL="0" indent="0">
              <a:buNone/>
            </a:pPr>
            <a:r>
              <a:rPr lang="en-US" sz="2000" dirty="0" smtClean="0"/>
              <a:t>6. (a) has one pair of legs in each segment………………..centipede</a:t>
            </a:r>
          </a:p>
          <a:p>
            <a:pPr marL="0" indent="0">
              <a:buNone/>
            </a:pPr>
            <a:r>
              <a:rPr lang="en-US" sz="2000" dirty="0" smtClean="0"/>
              <a:t>(b) Has two pairs of legs in each segment…………………millipede</a:t>
            </a:r>
          </a:p>
          <a:p>
            <a:pPr lvl="1"/>
            <a:endParaRPr lang="en-US" sz="2000" dirty="0"/>
          </a:p>
        </p:txBody>
      </p:sp>
    </p:spTree>
    <p:extLst>
      <p:ext uri="{BB962C8B-B14F-4D97-AF65-F5344CB8AC3E}">
        <p14:creationId xmlns:p14="http://schemas.microsoft.com/office/powerpoint/2010/main" val="218423160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GB" sz="3600" b="1" dirty="0" smtClean="0">
                <a:ln w="12700">
                  <a:solidFill>
                    <a:schemeClr val="tx2">
                      <a:satMod val="155000"/>
                    </a:schemeClr>
                  </a:solidFill>
                  <a:prstDash val="solid"/>
                </a:ln>
                <a:blipFill>
                  <a:blip r:embed="rId2"/>
                  <a:tile tx="0" ty="0" sx="100000" sy="100000" flip="none" algn="tl"/>
                </a:blipFill>
                <a:effectLst>
                  <a:outerShdw blurRad="41275" dist="20320" dir="1800000" algn="tl" rotWithShape="0">
                    <a:srgbClr val="000000">
                      <a:alpha val="40000"/>
                    </a:srgbClr>
                  </a:outerShdw>
                </a:effectLst>
              </a:rPr>
              <a:t> </a:t>
            </a:r>
            <a:r>
              <a:rPr lang="en-GB" sz="3600" b="1" dirty="0">
                <a:ln w="12700">
                  <a:solidFill>
                    <a:schemeClr val="tx2">
                      <a:satMod val="155000"/>
                    </a:schemeClr>
                  </a:solidFill>
                  <a:prstDash val="solid"/>
                </a:ln>
                <a:blipFill>
                  <a:blip r:embed="rId2"/>
                  <a:tile tx="0" ty="0" sx="100000" sy="100000" flip="none" algn="tl"/>
                </a:blipFill>
                <a:effectLst>
                  <a:outerShdw blurRad="41275" dist="20320" dir="1800000" algn="tl" rotWithShape="0">
                    <a:srgbClr val="000000">
                      <a:alpha val="40000"/>
                    </a:srgbClr>
                  </a:outerShdw>
                </a:effectLst>
              </a:rPr>
              <a:t>(Paper 3) is organised into </a:t>
            </a:r>
            <a:r>
              <a:rPr lang="en-GB" sz="3600" b="1" dirty="0" smtClean="0">
                <a:ln w="12700">
                  <a:solidFill>
                    <a:schemeClr val="tx2">
                      <a:satMod val="155000"/>
                    </a:schemeClr>
                  </a:solidFill>
                  <a:prstDash val="solid"/>
                </a:ln>
                <a:blipFill>
                  <a:blip r:embed="rId2"/>
                  <a:tile tx="0" ty="0" sx="100000" sy="100000" flip="none" algn="tl"/>
                </a:blipFill>
                <a:effectLst>
                  <a:outerShdw blurRad="41275" dist="20320" dir="1800000" algn="tl" rotWithShape="0">
                    <a:srgbClr val="000000">
                      <a:alpha val="40000"/>
                    </a:srgbClr>
                  </a:outerShdw>
                </a:effectLst>
              </a:rPr>
              <a:t>three questions</a:t>
            </a: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6" name="Content Placeholder 5"/>
          <p:cNvSpPr>
            <a:spLocks noGrp="1"/>
          </p:cNvSpPr>
          <p:nvPr>
            <p:ph idx="1"/>
          </p:nvPr>
        </p:nvSpPr>
        <p:spPr>
          <a:xfrm>
            <a:off x="152400" y="1600200"/>
            <a:ext cx="8839200" cy="4876800"/>
          </a:xfrm>
        </p:spPr>
        <p:txBody>
          <a:bodyPr/>
          <a:lstStyle/>
          <a:p>
            <a:pPr marL="0" indent="0">
              <a:buNone/>
            </a:pPr>
            <a:r>
              <a:rPr lang="en-GB" sz="4000" dirty="0" smtClean="0">
                <a:solidFill>
                  <a:schemeClr val="bg1"/>
                </a:solidFill>
              </a:rPr>
              <a:t>Each PRACTICAL EXAM </a:t>
            </a:r>
            <a:r>
              <a:rPr lang="en-GB" sz="4000" dirty="0">
                <a:solidFill>
                  <a:schemeClr val="bg1"/>
                </a:solidFill>
              </a:rPr>
              <a:t>paper has three questions, </a:t>
            </a:r>
            <a:endParaRPr lang="en-GB" sz="4000" dirty="0" smtClean="0">
              <a:solidFill>
                <a:schemeClr val="bg1"/>
              </a:solidFill>
            </a:endParaRPr>
          </a:p>
          <a:p>
            <a:r>
              <a:rPr lang="en-GB" sz="4000" dirty="0" smtClean="0">
                <a:solidFill>
                  <a:schemeClr val="bg1"/>
                </a:solidFill>
              </a:rPr>
              <a:t>one </a:t>
            </a:r>
            <a:r>
              <a:rPr lang="en-GB" sz="4000" dirty="0">
                <a:solidFill>
                  <a:schemeClr val="bg1"/>
                </a:solidFill>
              </a:rPr>
              <a:t>taken from botany, </a:t>
            </a:r>
            <a:endParaRPr lang="en-GB" sz="4000" dirty="0" smtClean="0">
              <a:solidFill>
                <a:schemeClr val="bg1"/>
              </a:solidFill>
            </a:endParaRPr>
          </a:p>
          <a:p>
            <a:r>
              <a:rPr lang="en-GB" sz="4000" dirty="0" smtClean="0">
                <a:solidFill>
                  <a:schemeClr val="bg1"/>
                </a:solidFill>
              </a:rPr>
              <a:t>the </a:t>
            </a:r>
            <a:r>
              <a:rPr lang="en-GB" sz="4000" dirty="0">
                <a:solidFill>
                  <a:schemeClr val="bg1"/>
                </a:solidFill>
              </a:rPr>
              <a:t>other from Zoology </a:t>
            </a:r>
          </a:p>
          <a:p>
            <a:r>
              <a:rPr lang="en-GB" sz="4000" dirty="0" smtClean="0">
                <a:solidFill>
                  <a:schemeClr val="bg1"/>
                </a:solidFill>
              </a:rPr>
              <a:t>the </a:t>
            </a:r>
            <a:r>
              <a:rPr lang="en-GB" sz="4000" dirty="0">
                <a:solidFill>
                  <a:schemeClr val="bg1"/>
                </a:solidFill>
              </a:rPr>
              <a:t>third from physiology</a:t>
            </a:r>
            <a:r>
              <a:rPr lang="en-GB" sz="4000" dirty="0" smtClean="0">
                <a:solidFill>
                  <a:schemeClr val="bg1"/>
                </a:solidFill>
              </a:rPr>
              <a:t>.</a:t>
            </a:r>
          </a:p>
          <a:p>
            <a:endParaRPr lang="en-US" dirty="0"/>
          </a:p>
        </p:txBody>
      </p:sp>
    </p:spTree>
    <p:extLst>
      <p:ext uri="{BB962C8B-B14F-4D97-AF65-F5344CB8AC3E}">
        <p14:creationId xmlns:p14="http://schemas.microsoft.com/office/powerpoint/2010/main" val="95525580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Complete this table</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925531957"/>
              </p:ext>
            </p:extLst>
          </p:nvPr>
        </p:nvGraphicFramePr>
        <p:xfrm>
          <a:off x="457200" y="1219200"/>
          <a:ext cx="8305800" cy="5501640"/>
        </p:xfrm>
        <a:graphic>
          <a:graphicData uri="http://schemas.openxmlformats.org/drawingml/2006/table">
            <a:tbl>
              <a:tblPr firstRow="1" bandRow="1">
                <a:tableStyleId>{125E5076-3810-47DD-B79F-674D7AD40C01}</a:tableStyleId>
              </a:tblPr>
              <a:tblGrid>
                <a:gridCol w="1905000"/>
                <a:gridCol w="4267200"/>
                <a:gridCol w="2133600"/>
              </a:tblGrid>
              <a:tr h="685800">
                <a:tc>
                  <a:txBody>
                    <a:bodyPr/>
                    <a:lstStyle/>
                    <a:p>
                      <a:pPr algn="ctr"/>
                      <a:r>
                        <a:rPr lang="en-US" sz="2800" dirty="0" smtClean="0"/>
                        <a:t>Specimen</a:t>
                      </a:r>
                      <a:endParaRPr lang="en-US" sz="2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en-US" sz="2800" dirty="0" smtClean="0"/>
                        <a:t>Step followed</a:t>
                      </a:r>
                      <a:r>
                        <a:rPr lang="en-US" sz="2800" baseline="0" dirty="0" smtClean="0"/>
                        <a:t> </a:t>
                      </a:r>
                      <a:endParaRPr lang="en-US" sz="2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en-US" sz="2400" dirty="0" smtClean="0"/>
                        <a:t>Identify</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r>
              <a:tr h="685800">
                <a:tc>
                  <a:txBody>
                    <a:bodyPr/>
                    <a:lstStyle/>
                    <a:p>
                      <a:pPr algn="ctr"/>
                      <a:r>
                        <a:rPr lang="en-US" sz="3200" dirty="0" smtClean="0"/>
                        <a:t>E</a:t>
                      </a:r>
                      <a:endParaRPr lang="en-US" sz="3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r>
                        <a:rPr lang="en-US" sz="4000" dirty="0" smtClean="0"/>
                        <a:t>1a,2b,5a</a:t>
                      </a:r>
                      <a:endParaRPr lang="en-US" sz="4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r>
                        <a:rPr lang="en-US" sz="2000" smtClean="0"/>
                        <a:t>grasshopper</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r>
              <a:tr h="685800">
                <a:tc>
                  <a:txBody>
                    <a:bodyPr/>
                    <a:lstStyle/>
                    <a:p>
                      <a:pPr algn="ctr"/>
                      <a:r>
                        <a:rPr lang="en-US" sz="3200" dirty="0" smtClean="0"/>
                        <a:t>F</a:t>
                      </a:r>
                      <a:endParaRPr lang="en-US" sz="3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3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2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r>
              <a:tr h="685800">
                <a:tc>
                  <a:txBody>
                    <a:bodyPr/>
                    <a:lstStyle/>
                    <a:p>
                      <a:pPr algn="ctr"/>
                      <a:r>
                        <a:rPr lang="en-US" sz="3200" dirty="0" smtClean="0"/>
                        <a:t>G</a:t>
                      </a:r>
                      <a:endParaRPr lang="en-US" sz="3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3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2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r>
              <a:tr h="685800">
                <a:tc>
                  <a:txBody>
                    <a:bodyPr/>
                    <a:lstStyle/>
                    <a:p>
                      <a:pPr algn="ctr"/>
                      <a:r>
                        <a:rPr lang="en-US" sz="3200" dirty="0" smtClean="0"/>
                        <a:t>H</a:t>
                      </a:r>
                      <a:endParaRPr lang="en-US" sz="3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3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2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r>
              <a:tr h="685800">
                <a:tc>
                  <a:txBody>
                    <a:bodyPr/>
                    <a:lstStyle/>
                    <a:p>
                      <a:pPr algn="ctr"/>
                      <a:r>
                        <a:rPr lang="en-US" sz="3200" dirty="0" smtClean="0"/>
                        <a:t>I</a:t>
                      </a:r>
                      <a:endParaRPr lang="en-US" sz="3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3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2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r>
              <a:tr h="685800">
                <a:tc>
                  <a:txBody>
                    <a:bodyPr/>
                    <a:lstStyle/>
                    <a:p>
                      <a:pPr algn="ctr"/>
                      <a:r>
                        <a:rPr lang="en-US" sz="3200" dirty="0" smtClean="0"/>
                        <a:t>J</a:t>
                      </a:r>
                      <a:endParaRPr lang="en-US" sz="3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3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2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r>
              <a:tr h="685800">
                <a:tc>
                  <a:txBody>
                    <a:bodyPr/>
                    <a:lstStyle/>
                    <a:p>
                      <a:pPr algn="ctr"/>
                      <a:r>
                        <a:rPr lang="en-US" sz="3200" dirty="0" smtClean="0"/>
                        <a:t>K</a:t>
                      </a:r>
                      <a:endParaRPr lang="en-US" sz="3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3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sz="2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r>
            </a:tbl>
          </a:graphicData>
        </a:graphic>
      </p:graphicFrame>
    </p:spTree>
    <p:extLst>
      <p:ext uri="{BB962C8B-B14F-4D97-AF65-F5344CB8AC3E}">
        <p14:creationId xmlns:p14="http://schemas.microsoft.com/office/powerpoint/2010/main" val="129326040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Basic guidelines on construction of a dichotomous key</a:t>
            </a:r>
            <a:endParaRPr lang="en-US" dirty="0"/>
          </a:p>
        </p:txBody>
      </p:sp>
      <p:sp>
        <p:nvSpPr>
          <p:cNvPr id="3" name="Content Placeholder 2"/>
          <p:cNvSpPr>
            <a:spLocks noGrp="1"/>
          </p:cNvSpPr>
          <p:nvPr>
            <p:ph idx="1"/>
          </p:nvPr>
        </p:nvSpPr>
        <p:spPr>
          <a:xfrm>
            <a:off x="152400" y="1600200"/>
            <a:ext cx="8915400" cy="5105400"/>
          </a:xfrm>
        </p:spPr>
        <p:txBody>
          <a:bodyPr>
            <a:normAutofit fontScale="92500" lnSpcReduction="10000"/>
          </a:bodyPr>
          <a:lstStyle/>
          <a:p>
            <a:r>
              <a:rPr lang="en-US" dirty="0" smtClean="0"/>
              <a:t>Number of leads is equal to number of organisms minus one</a:t>
            </a:r>
          </a:p>
          <a:p>
            <a:r>
              <a:rPr lang="en-US" dirty="0" smtClean="0"/>
              <a:t>List the observable and taxonomic features of each specimen,</a:t>
            </a:r>
          </a:p>
          <a:p>
            <a:r>
              <a:rPr lang="en-US" dirty="0" smtClean="0"/>
              <a:t>The first feature used should divide the specimen into two proper taxonomic groups. E.g. venation type, cotyledon type, skeleton type,</a:t>
            </a:r>
          </a:p>
          <a:p>
            <a:r>
              <a:rPr lang="en-US" dirty="0" smtClean="0"/>
              <a:t>Use the other features to isolate the specimen from the rest of the group. E.g. leaf type, leaf margin type, number of legs, </a:t>
            </a:r>
            <a:endParaRPr lang="en-US" dirty="0"/>
          </a:p>
        </p:txBody>
      </p:sp>
    </p:spTree>
    <p:extLst>
      <p:ext uri="{BB962C8B-B14F-4D97-AF65-F5344CB8AC3E}">
        <p14:creationId xmlns:p14="http://schemas.microsoft.com/office/powerpoint/2010/main" val="424020488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Example; construct a dichotomous key  to identify the following insects </a:t>
            </a:r>
            <a:endParaRPr lang="en-US" sz="3600" dirty="0"/>
          </a:p>
        </p:txBody>
      </p:sp>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2400" y="1600201"/>
            <a:ext cx="2286000" cy="27952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5600" y="1503576"/>
            <a:ext cx="2895600" cy="286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2200" y="1522863"/>
            <a:ext cx="2743200" cy="286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4535488"/>
            <a:ext cx="2590800" cy="2322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4"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43200" y="4535487"/>
            <a:ext cx="3298493" cy="2106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5"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72201" y="4535487"/>
            <a:ext cx="2971800" cy="2106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755195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p>
            <a:r>
              <a:rPr lang="en-US" sz="3600" dirty="0" smtClean="0"/>
              <a:t>Make a table of identifying features</a:t>
            </a:r>
            <a:endParaRPr lang="en-US" sz="36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45963752"/>
              </p:ext>
            </p:extLst>
          </p:nvPr>
        </p:nvGraphicFramePr>
        <p:xfrm>
          <a:off x="228600" y="1143000"/>
          <a:ext cx="8915400" cy="5570220"/>
        </p:xfrm>
        <a:graphic>
          <a:graphicData uri="http://schemas.openxmlformats.org/drawingml/2006/table">
            <a:tbl>
              <a:tblPr firstRow="1" bandRow="1">
                <a:tableStyleId>{5C22544A-7EE6-4342-B048-85BDC9FD1C3A}</a:tableStyleId>
              </a:tblPr>
              <a:tblGrid>
                <a:gridCol w="1524000"/>
                <a:gridCol w="1371600"/>
                <a:gridCol w="1447800"/>
                <a:gridCol w="1600200"/>
                <a:gridCol w="1485900"/>
                <a:gridCol w="1485900"/>
              </a:tblGrid>
              <a:tr h="876300">
                <a:tc>
                  <a:txBody>
                    <a:bodyPr/>
                    <a:lstStyle/>
                    <a:p>
                      <a:pPr algn="ctr"/>
                      <a:r>
                        <a:rPr lang="en-US" sz="2000" dirty="0" smtClean="0"/>
                        <a:t>features</a:t>
                      </a:r>
                      <a:endParaRPr lang="en-US" sz="2000" dirty="0"/>
                    </a:p>
                  </a:txBody>
                  <a:tcPr>
                    <a:solidFill>
                      <a:srgbClr val="00B050"/>
                    </a:solidFill>
                  </a:tcPr>
                </a:tc>
                <a:tc>
                  <a:txBody>
                    <a:bodyPr/>
                    <a:lstStyle/>
                    <a:p>
                      <a:pPr algn="ctr"/>
                      <a:r>
                        <a:rPr lang="en-US" sz="2000" dirty="0" smtClean="0"/>
                        <a:t>butterfly</a:t>
                      </a:r>
                      <a:endParaRPr lang="en-US" sz="2000" dirty="0"/>
                    </a:p>
                  </a:txBody>
                  <a:tcPr>
                    <a:solidFill>
                      <a:srgbClr val="00B050"/>
                    </a:solidFill>
                  </a:tcPr>
                </a:tc>
                <a:tc>
                  <a:txBody>
                    <a:bodyPr/>
                    <a:lstStyle/>
                    <a:p>
                      <a:pPr algn="ctr"/>
                      <a:r>
                        <a:rPr lang="en-US" sz="1600" dirty="0" smtClean="0"/>
                        <a:t>bee</a:t>
                      </a:r>
                      <a:endParaRPr lang="en-US" sz="1600" dirty="0"/>
                    </a:p>
                  </a:txBody>
                  <a:tcPr>
                    <a:solidFill>
                      <a:srgbClr val="00B050"/>
                    </a:solidFill>
                  </a:tcPr>
                </a:tc>
                <a:tc>
                  <a:txBody>
                    <a:bodyPr/>
                    <a:lstStyle/>
                    <a:p>
                      <a:pPr algn="ctr"/>
                      <a:r>
                        <a:rPr lang="en-US" sz="2400" dirty="0" smtClean="0"/>
                        <a:t>Dragon</a:t>
                      </a:r>
                    </a:p>
                    <a:p>
                      <a:pPr algn="ctr"/>
                      <a:r>
                        <a:rPr lang="en-US" sz="2400" dirty="0" smtClean="0"/>
                        <a:t>fly</a:t>
                      </a:r>
                      <a:endParaRPr lang="en-US" sz="2400" dirty="0"/>
                    </a:p>
                  </a:txBody>
                  <a:tcPr>
                    <a:solidFill>
                      <a:srgbClr val="00B050"/>
                    </a:solidFill>
                  </a:tcPr>
                </a:tc>
                <a:tc>
                  <a:txBody>
                    <a:bodyPr/>
                    <a:lstStyle/>
                    <a:p>
                      <a:pPr algn="ctr"/>
                      <a:r>
                        <a:rPr lang="en-US" sz="1400" dirty="0" smtClean="0"/>
                        <a:t>housefly</a:t>
                      </a:r>
                      <a:endParaRPr lang="en-US" sz="1400" dirty="0"/>
                    </a:p>
                  </a:txBody>
                  <a:tcPr>
                    <a:solidFill>
                      <a:srgbClr val="00B050"/>
                    </a:solidFill>
                  </a:tcPr>
                </a:tc>
                <a:tc>
                  <a:txBody>
                    <a:bodyPr/>
                    <a:lstStyle/>
                    <a:p>
                      <a:pPr algn="ctr"/>
                      <a:r>
                        <a:rPr lang="en-US" sz="2400" dirty="0" smtClean="0"/>
                        <a:t>Louse </a:t>
                      </a:r>
                      <a:endParaRPr lang="en-US" sz="2400" dirty="0"/>
                    </a:p>
                  </a:txBody>
                  <a:tcPr>
                    <a:solidFill>
                      <a:srgbClr val="00B050"/>
                    </a:solidFill>
                  </a:tcPr>
                </a:tc>
              </a:tr>
              <a:tr h="876300">
                <a:tc>
                  <a:txBody>
                    <a:bodyPr/>
                    <a:lstStyle/>
                    <a:p>
                      <a:pPr algn="ctr"/>
                      <a:r>
                        <a:rPr lang="en-US" sz="2000" dirty="0" smtClean="0"/>
                        <a:t>Wings</a:t>
                      </a:r>
                      <a:endParaRPr lang="en-US" sz="2000" dirty="0"/>
                    </a:p>
                  </a:txBody>
                  <a:tcPr>
                    <a:solidFill>
                      <a:srgbClr val="00B050"/>
                    </a:solidFill>
                  </a:tcPr>
                </a:tc>
                <a:tc>
                  <a:txBody>
                    <a:bodyPr/>
                    <a:lstStyle/>
                    <a:p>
                      <a:pPr algn="ctr"/>
                      <a:r>
                        <a:rPr lang="en-US" sz="2000" dirty="0" smtClean="0"/>
                        <a:t>Present</a:t>
                      </a:r>
                      <a:endParaRPr lang="en-US" sz="2000" dirty="0"/>
                    </a:p>
                  </a:txBody>
                  <a:tcPr>
                    <a:solidFill>
                      <a:srgbClr val="00B050"/>
                    </a:solidFill>
                  </a:tcPr>
                </a:tc>
                <a:tc>
                  <a:txBody>
                    <a:bodyPr/>
                    <a:lstStyle/>
                    <a:p>
                      <a:pPr algn="ctr"/>
                      <a:r>
                        <a:rPr lang="en-US" sz="1600" dirty="0" smtClean="0"/>
                        <a:t>Present</a:t>
                      </a:r>
                      <a:endParaRPr lang="en-US" sz="1600" dirty="0"/>
                    </a:p>
                  </a:txBody>
                  <a:tcPr>
                    <a:solidFill>
                      <a:srgbClr val="00B050"/>
                    </a:solidFill>
                  </a:tcPr>
                </a:tc>
                <a:tc>
                  <a:txBody>
                    <a:bodyPr/>
                    <a:lstStyle/>
                    <a:p>
                      <a:pPr algn="ctr"/>
                      <a:r>
                        <a:rPr lang="en-US" sz="2400" dirty="0" smtClean="0"/>
                        <a:t>Present</a:t>
                      </a:r>
                      <a:endParaRPr lang="en-US" sz="2400" dirty="0"/>
                    </a:p>
                  </a:txBody>
                  <a:tcPr>
                    <a:solidFill>
                      <a:srgbClr val="00B050"/>
                    </a:solidFill>
                  </a:tcPr>
                </a:tc>
                <a:tc>
                  <a:txBody>
                    <a:bodyPr/>
                    <a:lstStyle/>
                    <a:p>
                      <a:pPr algn="ctr"/>
                      <a:r>
                        <a:rPr lang="en-US" sz="1400" dirty="0" smtClean="0"/>
                        <a:t>Present</a:t>
                      </a:r>
                      <a:endParaRPr lang="en-US" sz="1400" dirty="0"/>
                    </a:p>
                  </a:txBody>
                  <a:tcPr>
                    <a:solidFill>
                      <a:srgbClr val="00B050"/>
                    </a:solidFill>
                  </a:tcPr>
                </a:tc>
                <a:tc>
                  <a:txBody>
                    <a:bodyPr/>
                    <a:lstStyle/>
                    <a:p>
                      <a:pPr algn="ctr"/>
                      <a:endParaRPr lang="en-US" sz="2400" dirty="0"/>
                    </a:p>
                  </a:txBody>
                  <a:tcPr>
                    <a:solidFill>
                      <a:srgbClr val="00B050"/>
                    </a:solidFill>
                  </a:tcPr>
                </a:tc>
              </a:tr>
              <a:tr h="876300">
                <a:tc>
                  <a:txBody>
                    <a:bodyPr/>
                    <a:lstStyle/>
                    <a:p>
                      <a:pPr algn="ctr"/>
                      <a:r>
                        <a:rPr lang="en-US" sz="2000" dirty="0" smtClean="0"/>
                        <a:t>Number of wings</a:t>
                      </a:r>
                      <a:endParaRPr lang="en-US" sz="2000" dirty="0"/>
                    </a:p>
                  </a:txBody>
                  <a:tcPr>
                    <a:solidFill>
                      <a:srgbClr val="00B050"/>
                    </a:solidFill>
                  </a:tcPr>
                </a:tc>
                <a:tc>
                  <a:txBody>
                    <a:bodyPr/>
                    <a:lstStyle/>
                    <a:p>
                      <a:pPr algn="ctr"/>
                      <a:r>
                        <a:rPr lang="en-US" sz="2000" dirty="0" smtClean="0"/>
                        <a:t>Two pairs </a:t>
                      </a:r>
                      <a:endParaRPr lang="en-US" sz="2000" dirty="0"/>
                    </a:p>
                  </a:txBody>
                  <a:tcPr>
                    <a:solidFill>
                      <a:srgbClr val="00B050"/>
                    </a:solidFill>
                  </a:tcPr>
                </a:tc>
                <a:tc>
                  <a:txBody>
                    <a:bodyPr/>
                    <a:lstStyle/>
                    <a:p>
                      <a:pPr algn="ctr"/>
                      <a:r>
                        <a:rPr lang="en-US" sz="1600" dirty="0" smtClean="0"/>
                        <a:t>Two pairs</a:t>
                      </a:r>
                      <a:endParaRPr lang="en-US" sz="1600" dirty="0"/>
                    </a:p>
                  </a:txBody>
                  <a:tcPr>
                    <a:solidFill>
                      <a:srgbClr val="00B050"/>
                    </a:solidFill>
                  </a:tcPr>
                </a:tc>
                <a:tc>
                  <a:txBody>
                    <a:bodyPr/>
                    <a:lstStyle/>
                    <a:p>
                      <a:pPr algn="ctr"/>
                      <a:r>
                        <a:rPr lang="en-US" sz="2400" dirty="0" smtClean="0"/>
                        <a:t>Two pairs</a:t>
                      </a:r>
                      <a:endParaRPr lang="en-US" sz="2400" dirty="0"/>
                    </a:p>
                  </a:txBody>
                  <a:tcPr>
                    <a:solidFill>
                      <a:srgbClr val="00B050"/>
                    </a:solidFill>
                  </a:tcPr>
                </a:tc>
                <a:tc>
                  <a:txBody>
                    <a:bodyPr/>
                    <a:lstStyle/>
                    <a:p>
                      <a:pPr algn="ctr"/>
                      <a:r>
                        <a:rPr lang="en-US" sz="1400" dirty="0" smtClean="0"/>
                        <a:t>One pair</a:t>
                      </a:r>
                      <a:endParaRPr lang="en-US" sz="1400" dirty="0"/>
                    </a:p>
                  </a:txBody>
                  <a:tcPr>
                    <a:solidFill>
                      <a:srgbClr val="00B050"/>
                    </a:solidFill>
                  </a:tcPr>
                </a:tc>
                <a:tc>
                  <a:txBody>
                    <a:bodyPr/>
                    <a:lstStyle/>
                    <a:p>
                      <a:pPr algn="ctr"/>
                      <a:endParaRPr lang="en-US" sz="2400"/>
                    </a:p>
                  </a:txBody>
                  <a:tcPr>
                    <a:solidFill>
                      <a:srgbClr val="00B050"/>
                    </a:solidFill>
                  </a:tcPr>
                </a:tc>
              </a:tr>
              <a:tr h="876300">
                <a:tc>
                  <a:txBody>
                    <a:bodyPr/>
                    <a:lstStyle/>
                    <a:p>
                      <a:pPr algn="ctr"/>
                      <a:r>
                        <a:rPr lang="en-US" sz="2000" dirty="0" smtClean="0"/>
                        <a:t>Nature</a:t>
                      </a:r>
                      <a:r>
                        <a:rPr lang="en-US" sz="2000" baseline="0" dirty="0" smtClean="0"/>
                        <a:t> of the wings</a:t>
                      </a:r>
                      <a:endParaRPr lang="en-US" sz="2000" dirty="0"/>
                    </a:p>
                  </a:txBody>
                  <a:tcPr>
                    <a:solidFill>
                      <a:srgbClr val="00B050"/>
                    </a:solidFill>
                  </a:tcPr>
                </a:tc>
                <a:tc>
                  <a:txBody>
                    <a:bodyPr/>
                    <a:lstStyle/>
                    <a:p>
                      <a:pPr algn="ctr"/>
                      <a:r>
                        <a:rPr lang="en-US" sz="2000" dirty="0" smtClean="0"/>
                        <a:t>Scaly wings</a:t>
                      </a:r>
                      <a:endParaRPr lang="en-US" sz="2000" dirty="0"/>
                    </a:p>
                  </a:txBody>
                  <a:tcPr>
                    <a:solidFill>
                      <a:srgbClr val="00B050"/>
                    </a:solidFill>
                  </a:tcPr>
                </a:tc>
                <a:tc>
                  <a:txBody>
                    <a:bodyPr/>
                    <a:lstStyle/>
                    <a:p>
                      <a:pPr algn="ctr"/>
                      <a:r>
                        <a:rPr lang="en-US" sz="1600" dirty="0" smtClean="0"/>
                        <a:t>All</a:t>
                      </a:r>
                      <a:r>
                        <a:rPr lang="en-US" sz="1600" baseline="0" dirty="0" smtClean="0"/>
                        <a:t> membranous </a:t>
                      </a:r>
                      <a:endParaRPr lang="en-US" sz="1600" dirty="0"/>
                    </a:p>
                  </a:txBody>
                  <a:tcPr>
                    <a:solidFill>
                      <a:srgbClr val="00B050"/>
                    </a:solidFill>
                  </a:tcPr>
                </a:tc>
                <a:tc>
                  <a:txBody>
                    <a:bodyPr/>
                    <a:lstStyle/>
                    <a:p>
                      <a:pPr algn="ctr"/>
                      <a:r>
                        <a:rPr lang="en-US" sz="2400" dirty="0" smtClean="0"/>
                        <a:t>All membranous</a:t>
                      </a:r>
                      <a:endParaRPr lang="en-US" sz="2400" dirty="0"/>
                    </a:p>
                  </a:txBody>
                  <a:tcPr>
                    <a:solidFill>
                      <a:srgbClr val="00B050"/>
                    </a:solidFill>
                  </a:tcPr>
                </a:tc>
                <a:tc>
                  <a:txBody>
                    <a:bodyPr/>
                    <a:lstStyle/>
                    <a:p>
                      <a:pPr algn="ctr"/>
                      <a:r>
                        <a:rPr lang="en-US" sz="1400" dirty="0" smtClean="0"/>
                        <a:t>Membranous </a:t>
                      </a:r>
                      <a:endParaRPr lang="en-US" sz="1400" dirty="0"/>
                    </a:p>
                  </a:txBody>
                  <a:tcPr>
                    <a:solidFill>
                      <a:srgbClr val="00B050"/>
                    </a:solidFill>
                  </a:tcPr>
                </a:tc>
                <a:tc>
                  <a:txBody>
                    <a:bodyPr/>
                    <a:lstStyle/>
                    <a:p>
                      <a:pPr algn="ctr"/>
                      <a:endParaRPr lang="en-US" sz="2400"/>
                    </a:p>
                  </a:txBody>
                  <a:tcPr>
                    <a:solidFill>
                      <a:srgbClr val="00B050"/>
                    </a:solidFill>
                  </a:tcPr>
                </a:tc>
              </a:tr>
              <a:tr h="876300">
                <a:tc>
                  <a:txBody>
                    <a:bodyPr/>
                    <a:lstStyle/>
                    <a:p>
                      <a:pPr algn="ctr"/>
                      <a:r>
                        <a:rPr lang="en-US" sz="2000" dirty="0" smtClean="0"/>
                        <a:t>Abdomen</a:t>
                      </a:r>
                      <a:r>
                        <a:rPr lang="en-US" sz="2000" baseline="0" dirty="0" smtClean="0"/>
                        <a:t> size</a:t>
                      </a:r>
                      <a:endParaRPr lang="en-US" sz="2000" dirty="0"/>
                    </a:p>
                  </a:txBody>
                  <a:tcPr>
                    <a:solidFill>
                      <a:srgbClr val="00B050"/>
                    </a:solidFill>
                  </a:tcPr>
                </a:tc>
                <a:tc>
                  <a:txBody>
                    <a:bodyPr/>
                    <a:lstStyle/>
                    <a:p>
                      <a:pPr algn="ctr"/>
                      <a:r>
                        <a:rPr lang="en-US" sz="2000" dirty="0" smtClean="0"/>
                        <a:t>Medium size</a:t>
                      </a:r>
                      <a:endParaRPr lang="en-US" sz="2000" dirty="0"/>
                    </a:p>
                  </a:txBody>
                  <a:tcPr>
                    <a:solidFill>
                      <a:srgbClr val="00B050"/>
                    </a:solidFill>
                  </a:tcPr>
                </a:tc>
                <a:tc>
                  <a:txBody>
                    <a:bodyPr/>
                    <a:lstStyle/>
                    <a:p>
                      <a:pPr algn="ctr"/>
                      <a:r>
                        <a:rPr lang="en-US" sz="1600" dirty="0" smtClean="0"/>
                        <a:t>Medium size</a:t>
                      </a:r>
                      <a:endParaRPr lang="en-US" sz="1600" dirty="0"/>
                    </a:p>
                  </a:txBody>
                  <a:tcPr>
                    <a:solidFill>
                      <a:srgbClr val="00B050"/>
                    </a:solidFill>
                  </a:tcPr>
                </a:tc>
                <a:tc>
                  <a:txBody>
                    <a:bodyPr/>
                    <a:lstStyle/>
                    <a:p>
                      <a:pPr algn="ctr"/>
                      <a:r>
                        <a:rPr lang="en-US" sz="2400" dirty="0" smtClean="0"/>
                        <a:t>Long</a:t>
                      </a:r>
                      <a:endParaRPr lang="en-US" sz="2400" dirty="0"/>
                    </a:p>
                  </a:txBody>
                  <a:tcPr>
                    <a:solidFill>
                      <a:srgbClr val="00B050"/>
                    </a:solidFill>
                  </a:tcPr>
                </a:tc>
                <a:tc>
                  <a:txBody>
                    <a:bodyPr/>
                    <a:lstStyle/>
                    <a:p>
                      <a:pPr algn="ctr"/>
                      <a:r>
                        <a:rPr lang="en-US" sz="1400" dirty="0" smtClean="0"/>
                        <a:t>Medium size </a:t>
                      </a:r>
                      <a:endParaRPr lang="en-US" sz="1400" dirty="0"/>
                    </a:p>
                  </a:txBody>
                  <a:tcPr>
                    <a:solidFill>
                      <a:srgbClr val="00B050"/>
                    </a:solidFill>
                  </a:tcPr>
                </a:tc>
                <a:tc>
                  <a:txBody>
                    <a:bodyPr/>
                    <a:lstStyle/>
                    <a:p>
                      <a:pPr algn="ctr"/>
                      <a:endParaRPr lang="en-US" sz="2400" dirty="0"/>
                    </a:p>
                  </a:txBody>
                  <a:tcPr>
                    <a:solidFill>
                      <a:srgbClr val="00B050"/>
                    </a:solidFill>
                  </a:tcPr>
                </a:tc>
              </a:tr>
              <a:tr h="876300">
                <a:tc>
                  <a:txBody>
                    <a:bodyPr/>
                    <a:lstStyle/>
                    <a:p>
                      <a:pPr algn="ctr"/>
                      <a:r>
                        <a:rPr lang="en-US" sz="2000" dirty="0" smtClean="0"/>
                        <a:t>Nature of the Body </a:t>
                      </a:r>
                      <a:endParaRPr lang="en-US" sz="2000" dirty="0"/>
                    </a:p>
                  </a:txBody>
                  <a:tcPr>
                    <a:solidFill>
                      <a:srgbClr val="00B050"/>
                    </a:solidFill>
                  </a:tcPr>
                </a:tc>
                <a:tc>
                  <a:txBody>
                    <a:bodyPr/>
                    <a:lstStyle/>
                    <a:p>
                      <a:pPr algn="ctr"/>
                      <a:r>
                        <a:rPr lang="en-US" sz="2000" dirty="0" smtClean="0"/>
                        <a:t>Flattened body</a:t>
                      </a:r>
                      <a:endParaRPr lang="en-US" sz="2000" dirty="0"/>
                    </a:p>
                  </a:txBody>
                  <a:tcPr>
                    <a:solidFill>
                      <a:srgbClr val="00B050"/>
                    </a:solidFill>
                  </a:tcPr>
                </a:tc>
                <a:tc>
                  <a:txBody>
                    <a:bodyPr/>
                    <a:lstStyle/>
                    <a:p>
                      <a:pPr algn="ctr"/>
                      <a:r>
                        <a:rPr lang="en-US" sz="1600" dirty="0" smtClean="0"/>
                        <a:t>Not flattened</a:t>
                      </a:r>
                      <a:endParaRPr lang="en-US" sz="1600" dirty="0"/>
                    </a:p>
                  </a:txBody>
                  <a:tcPr>
                    <a:solidFill>
                      <a:srgbClr val="00B050"/>
                    </a:solidFill>
                  </a:tcPr>
                </a:tc>
                <a:tc>
                  <a:txBody>
                    <a:bodyPr/>
                    <a:lstStyle/>
                    <a:p>
                      <a:pPr algn="ctr"/>
                      <a:r>
                        <a:rPr lang="en-US" sz="2400" dirty="0" smtClean="0"/>
                        <a:t>Not flattened</a:t>
                      </a:r>
                      <a:endParaRPr lang="en-US" sz="2400" dirty="0"/>
                    </a:p>
                  </a:txBody>
                  <a:tcPr>
                    <a:solidFill>
                      <a:srgbClr val="00B050"/>
                    </a:solidFill>
                  </a:tcPr>
                </a:tc>
                <a:tc>
                  <a:txBody>
                    <a:bodyPr/>
                    <a:lstStyle/>
                    <a:p>
                      <a:pPr algn="ctr"/>
                      <a:r>
                        <a:rPr lang="en-US" sz="1400" dirty="0" smtClean="0"/>
                        <a:t>Not flattened</a:t>
                      </a:r>
                      <a:endParaRPr lang="en-US" sz="1400" dirty="0"/>
                    </a:p>
                  </a:txBody>
                  <a:tcPr>
                    <a:solidFill>
                      <a:srgbClr val="00B050"/>
                    </a:solidFill>
                  </a:tcPr>
                </a:tc>
                <a:tc>
                  <a:txBody>
                    <a:bodyPr/>
                    <a:lstStyle/>
                    <a:p>
                      <a:pPr algn="ctr"/>
                      <a:endParaRPr lang="en-US" sz="2400" dirty="0"/>
                    </a:p>
                  </a:txBody>
                  <a:tcPr>
                    <a:solidFill>
                      <a:srgbClr val="00B050"/>
                    </a:solidFill>
                  </a:tcPr>
                </a:tc>
              </a:tr>
            </a:tbl>
          </a:graphicData>
        </a:graphic>
      </p:graphicFrame>
    </p:spTree>
    <p:extLst>
      <p:ext uri="{BB962C8B-B14F-4D97-AF65-F5344CB8AC3E}">
        <p14:creationId xmlns:p14="http://schemas.microsoft.com/office/powerpoint/2010/main" val="122710845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63562"/>
          </a:xfrm>
        </p:spPr>
        <p:txBody>
          <a:bodyPr>
            <a:normAutofit fontScale="90000"/>
          </a:bodyPr>
          <a:lstStyle/>
          <a:p>
            <a:r>
              <a:rPr lang="en-US" sz="3200" dirty="0" smtClean="0"/>
              <a:t>Constructed dichotomous key</a:t>
            </a:r>
            <a:endParaRPr lang="en-US" sz="32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23333000"/>
              </p:ext>
            </p:extLst>
          </p:nvPr>
        </p:nvGraphicFramePr>
        <p:xfrm>
          <a:off x="533400" y="914400"/>
          <a:ext cx="8049904" cy="5650624"/>
        </p:xfrm>
        <a:graphic>
          <a:graphicData uri="http://schemas.openxmlformats.org/drawingml/2006/table">
            <a:tbl>
              <a:tblPr firstRow="1" bandRow="1">
                <a:tableStyleId>{5C22544A-7EE6-4342-B048-85BDC9FD1C3A}</a:tableStyleId>
              </a:tblPr>
              <a:tblGrid>
                <a:gridCol w="8049904"/>
              </a:tblGrid>
              <a:tr h="406528">
                <a:tc>
                  <a:txBody>
                    <a:bodyPr/>
                    <a:lstStyle/>
                    <a:p>
                      <a:pPr algn="l"/>
                      <a:r>
                        <a:rPr lang="en-US" sz="2000" dirty="0" smtClean="0"/>
                        <a:t>1. (a) wings present……………………………………….go to 2</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(b) Wings absent…………………………………………..go to 7</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2. (a) two pairs of wings………………………………….go to 3</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(b) One pair of wings………………………………………house fly</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3. (a) both pairs of wings membranous</a:t>
                      </a:r>
                      <a:r>
                        <a:rPr lang="en-US" sz="2000" baseline="0" dirty="0" smtClean="0"/>
                        <a:t> ………………go to 4</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(b) Only the hind pair of wings membranous………go to 6</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4. (a) relatively</a:t>
                      </a:r>
                      <a:r>
                        <a:rPr lang="en-US" sz="2000" baseline="0" dirty="0" smtClean="0"/>
                        <a:t> long abdomen………………..……… dragon fly</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(b) Medium size abdomen……………………………..…go</a:t>
                      </a:r>
                      <a:r>
                        <a:rPr lang="en-US" sz="2000" baseline="0" dirty="0" smtClean="0"/>
                        <a:t> to 5</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353938">
                <a:tc>
                  <a:txBody>
                    <a:bodyPr/>
                    <a:lstStyle/>
                    <a:p>
                      <a:pPr algn="l"/>
                      <a:r>
                        <a:rPr lang="en-US" sz="1800" dirty="0" smtClean="0"/>
                        <a:t>5. (a) both pairs of wings covered by coloured scales………butterfly</a:t>
                      </a:r>
                      <a:endParaRPr lang="en-US" sz="1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(b) Wings not covered with scales……………………bee</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6.(a) front wings hard and shell-like……………………..beetle</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(b) Front wings leathery…………….…………………..grasshopper</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7. (a) body dorsal ventrally flattened…………………….louse</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r h="406528">
                <a:tc>
                  <a:txBody>
                    <a:bodyPr/>
                    <a:lstStyle/>
                    <a:p>
                      <a:pPr algn="l"/>
                      <a:r>
                        <a:rPr lang="en-US" sz="2000" dirty="0" smtClean="0"/>
                        <a:t>(b) Body laterally flattened………………………..…..flea</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r>
            </a:tbl>
          </a:graphicData>
        </a:graphic>
      </p:graphicFrame>
    </p:spTree>
    <p:extLst>
      <p:ext uri="{BB962C8B-B14F-4D97-AF65-F5344CB8AC3E}">
        <p14:creationId xmlns:p14="http://schemas.microsoft.com/office/powerpoint/2010/main" val="118850214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4638"/>
            <a:ext cx="8229600" cy="1143000"/>
          </a:xfrm>
        </p:spPr>
        <p:txBody>
          <a:bodyPr>
            <a:noAutofit/>
          </a:bodyPr>
          <a:lstStyle/>
          <a:p>
            <a:r>
              <a:rPr lang="en-US" sz="7200" dirty="0" smtClean="0"/>
              <a:t/>
            </a:r>
            <a:br>
              <a:rPr lang="en-US" sz="7200" dirty="0" smtClean="0"/>
            </a:br>
            <a:r>
              <a:rPr lang="en-US" sz="7200" dirty="0"/>
              <a:t/>
            </a:r>
            <a:br>
              <a:rPr lang="en-US" sz="7200" dirty="0"/>
            </a:br>
            <a:r>
              <a:rPr lang="en-US" sz="7200" dirty="0" smtClean="0"/>
              <a:t/>
            </a:r>
            <a:br>
              <a:rPr lang="en-US" sz="7200" dirty="0" smtClean="0"/>
            </a:br>
            <a:r>
              <a:rPr lang="en-US" sz="7200" dirty="0" smtClean="0"/>
              <a:t>Biology illustrations</a:t>
            </a:r>
            <a:br>
              <a:rPr lang="en-US" sz="7200" dirty="0" smtClean="0"/>
            </a:br>
            <a:r>
              <a:rPr lang="en-US" sz="7200" dirty="0" smtClean="0"/>
              <a:t>in</a:t>
            </a:r>
            <a:br>
              <a:rPr lang="en-US" sz="7200" dirty="0" smtClean="0"/>
            </a:br>
            <a:r>
              <a:rPr lang="en-US" sz="7200" dirty="0" smtClean="0"/>
              <a:t>zoology &amp; botany</a:t>
            </a:r>
            <a:endParaRPr lang="en-US" sz="11500" dirty="0"/>
          </a:p>
        </p:txBody>
      </p:sp>
    </p:spTree>
    <p:extLst>
      <p:ext uri="{BB962C8B-B14F-4D97-AF65-F5344CB8AC3E}">
        <p14:creationId xmlns:p14="http://schemas.microsoft.com/office/powerpoint/2010/main" val="407898424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Drawing </a:t>
            </a:r>
            <a:r>
              <a:rPr lang="en-US" dirty="0" err="1" smtClean="0"/>
              <a:t>vs</a:t>
            </a:r>
            <a:r>
              <a:rPr lang="en-US" dirty="0" smtClean="0"/>
              <a:t> diagram</a:t>
            </a:r>
            <a:endParaRPr lang="en-US" dirty="0"/>
          </a:p>
        </p:txBody>
      </p:sp>
      <p:sp>
        <p:nvSpPr>
          <p:cNvPr id="3" name="Content Placeholder 2"/>
          <p:cNvSpPr>
            <a:spLocks noGrp="1"/>
          </p:cNvSpPr>
          <p:nvPr>
            <p:ph idx="1"/>
          </p:nvPr>
        </p:nvSpPr>
        <p:spPr>
          <a:xfrm>
            <a:off x="457200" y="1600200"/>
            <a:ext cx="8382000" cy="4953000"/>
          </a:xfrm>
        </p:spPr>
        <p:txBody>
          <a:bodyPr>
            <a:noAutofit/>
          </a:bodyPr>
          <a:lstStyle/>
          <a:p>
            <a:r>
              <a:rPr lang="en-US" sz="4800" dirty="0" smtClean="0">
                <a:solidFill>
                  <a:srgbClr val="FF0000"/>
                </a:solidFill>
              </a:rPr>
              <a:t>Diagram</a:t>
            </a:r>
            <a:r>
              <a:rPr lang="en-US" sz="4800" dirty="0" smtClean="0"/>
              <a:t> is a representation  of an idea and not necessary an accurate record of reality.</a:t>
            </a:r>
          </a:p>
          <a:p>
            <a:r>
              <a:rPr lang="en-US" sz="4800" dirty="0" smtClean="0">
                <a:solidFill>
                  <a:srgbClr val="FF0000"/>
                </a:solidFill>
              </a:rPr>
              <a:t>Drawing</a:t>
            </a:r>
            <a:r>
              <a:rPr lang="en-US" sz="4800" dirty="0" smtClean="0"/>
              <a:t> is an accurate record of a real specimen. </a:t>
            </a:r>
            <a:endParaRPr lang="en-US" sz="4800" dirty="0"/>
          </a:p>
        </p:txBody>
      </p:sp>
    </p:spTree>
    <p:extLst>
      <p:ext uri="{BB962C8B-B14F-4D97-AF65-F5344CB8AC3E}">
        <p14:creationId xmlns:p14="http://schemas.microsoft.com/office/powerpoint/2010/main" val="386778841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examiners look for in a drawing</a:t>
            </a:r>
            <a:endParaRPr lang="en-US" dirty="0"/>
          </a:p>
        </p:txBody>
      </p:sp>
      <p:sp>
        <p:nvSpPr>
          <p:cNvPr id="3" name="Content Placeholder 2"/>
          <p:cNvSpPr>
            <a:spLocks noGrp="1"/>
          </p:cNvSpPr>
          <p:nvPr>
            <p:ph idx="1"/>
          </p:nvPr>
        </p:nvSpPr>
        <p:spPr/>
        <p:txBody>
          <a:bodyPr>
            <a:noAutofit/>
          </a:bodyPr>
          <a:lstStyle/>
          <a:p>
            <a:r>
              <a:rPr lang="en-US" sz="4000" dirty="0" smtClean="0"/>
              <a:t>Implements used; </a:t>
            </a:r>
            <a:r>
              <a:rPr lang="en-US" sz="4000" dirty="0" smtClean="0">
                <a:solidFill>
                  <a:srgbClr val="FF0000"/>
                </a:solidFill>
              </a:rPr>
              <a:t>use a pencil </a:t>
            </a:r>
            <a:r>
              <a:rPr lang="en-US" sz="4000" dirty="0" smtClean="0"/>
              <a:t>only to draw and NOT ink.</a:t>
            </a:r>
          </a:p>
          <a:p>
            <a:r>
              <a:rPr lang="en-US" sz="4000" dirty="0" smtClean="0"/>
              <a:t>Best implements are;</a:t>
            </a:r>
          </a:p>
          <a:p>
            <a:pPr lvl="4"/>
            <a:r>
              <a:rPr lang="en-US" sz="2800" dirty="0" smtClean="0"/>
              <a:t>Sharp HB pencil </a:t>
            </a:r>
          </a:p>
          <a:p>
            <a:pPr lvl="4"/>
            <a:r>
              <a:rPr lang="en-US" sz="2800" dirty="0" smtClean="0"/>
              <a:t> soft eraser</a:t>
            </a:r>
          </a:p>
          <a:p>
            <a:pPr lvl="4"/>
            <a:r>
              <a:rPr lang="en-US" sz="2800" dirty="0" smtClean="0"/>
              <a:t>Ruler- to draw label lines</a:t>
            </a:r>
          </a:p>
          <a:p>
            <a:pPr lvl="4"/>
            <a:r>
              <a:rPr lang="en-US" sz="2800" dirty="0" smtClean="0"/>
              <a:t>New sharpener</a:t>
            </a:r>
            <a:endParaRPr lang="en-US" sz="2800" dirty="0"/>
          </a:p>
        </p:txBody>
      </p:sp>
    </p:spTree>
    <p:extLst>
      <p:ext uri="{BB962C8B-B14F-4D97-AF65-F5344CB8AC3E}">
        <p14:creationId xmlns:p14="http://schemas.microsoft.com/office/powerpoint/2010/main" val="379540340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p:txBody>
          <a:bodyPr/>
          <a:lstStyle/>
          <a:p>
            <a:r>
              <a:rPr lang="en-US" sz="4000" dirty="0" smtClean="0">
                <a:solidFill>
                  <a:srgbClr val="FF0000"/>
                </a:solidFill>
              </a:rPr>
              <a:t>Title or heading</a:t>
            </a:r>
            <a:r>
              <a:rPr lang="en-US" sz="4000" dirty="0" smtClean="0"/>
              <a:t>; every drawing must has a title above or below the drawing</a:t>
            </a:r>
            <a:r>
              <a:rPr lang="en-US" dirty="0" smtClean="0"/>
              <a:t>. </a:t>
            </a:r>
          </a:p>
          <a:p>
            <a:pPr marL="0" indent="0">
              <a:buNone/>
            </a:pPr>
            <a:r>
              <a:rPr lang="en-US" sz="3600" dirty="0" smtClean="0"/>
              <a:t>E.g. parts of a leaf, cross-section of an orange fruit</a:t>
            </a:r>
            <a:endParaRPr lang="en-US" sz="3600" dirty="0"/>
          </a:p>
        </p:txBody>
      </p:sp>
    </p:spTree>
    <p:extLst>
      <p:ext uri="{BB962C8B-B14F-4D97-AF65-F5344CB8AC3E}">
        <p14:creationId xmlns:p14="http://schemas.microsoft.com/office/powerpoint/2010/main" val="269961002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a:t>
            </a:r>
            <a:endParaRPr lang="en-US" dirty="0"/>
          </a:p>
        </p:txBody>
      </p:sp>
      <p:sp>
        <p:nvSpPr>
          <p:cNvPr id="3" name="Content Placeholder 2"/>
          <p:cNvSpPr>
            <a:spLocks noGrp="1"/>
          </p:cNvSpPr>
          <p:nvPr>
            <p:ph idx="1"/>
          </p:nvPr>
        </p:nvSpPr>
        <p:spPr/>
        <p:txBody>
          <a:bodyPr/>
          <a:lstStyle/>
          <a:p>
            <a:r>
              <a:rPr lang="en-US" sz="4000" dirty="0" smtClean="0">
                <a:solidFill>
                  <a:srgbClr val="FF0000"/>
                </a:solidFill>
              </a:rPr>
              <a:t>Size of drawing </a:t>
            </a:r>
            <a:r>
              <a:rPr lang="en-US" sz="4000" dirty="0" smtClean="0"/>
              <a:t>; correct size uses about 75% of space provided,</a:t>
            </a:r>
          </a:p>
          <a:p>
            <a:r>
              <a:rPr lang="en-US" i="1" dirty="0" smtClean="0"/>
              <a:t>Smaller drawings suggest uncertainty, laziness and no need to be awarded marks </a:t>
            </a:r>
            <a:endParaRPr lang="en-US" i="1" dirty="0"/>
          </a:p>
        </p:txBody>
      </p:sp>
    </p:spTree>
    <p:extLst>
      <p:ext uri="{BB962C8B-B14F-4D97-AF65-F5344CB8AC3E}">
        <p14:creationId xmlns:p14="http://schemas.microsoft.com/office/powerpoint/2010/main" val="53780816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Autofit/>
          </a:bodyPr>
          <a:lstStyle/>
          <a:p>
            <a:r>
              <a:rPr lang="en-US" sz="3600" dirty="0" smtClean="0"/>
              <a:t>Physiology Questions are designed to test a candidates’ ability to;</a:t>
            </a:r>
            <a:endParaRPr lang="en-US" sz="3600" dirty="0"/>
          </a:p>
        </p:txBody>
      </p:sp>
      <p:sp>
        <p:nvSpPr>
          <p:cNvPr id="3" name="Content Placeholder 2"/>
          <p:cNvSpPr>
            <a:spLocks noGrp="1"/>
          </p:cNvSpPr>
          <p:nvPr>
            <p:ph idx="1"/>
          </p:nvPr>
        </p:nvSpPr>
        <p:spPr/>
        <p:txBody>
          <a:bodyPr>
            <a:normAutofit fontScale="92500" lnSpcReduction="10000"/>
          </a:bodyPr>
          <a:lstStyle/>
          <a:p>
            <a:r>
              <a:rPr lang="en-US" dirty="0" smtClean="0"/>
              <a:t>Follow instructions,</a:t>
            </a:r>
          </a:p>
          <a:p>
            <a:r>
              <a:rPr lang="en-US" dirty="0" smtClean="0"/>
              <a:t>Handle apparatus  safely;</a:t>
            </a:r>
          </a:p>
          <a:p>
            <a:r>
              <a:rPr lang="en-US" dirty="0" smtClean="0"/>
              <a:t>Make accurate measurements;</a:t>
            </a:r>
          </a:p>
          <a:p>
            <a:r>
              <a:rPr lang="en-US" dirty="0" smtClean="0"/>
              <a:t>Make accurate  observations;</a:t>
            </a:r>
          </a:p>
          <a:p>
            <a:r>
              <a:rPr lang="en-US" dirty="0" smtClean="0"/>
              <a:t>Record observations,</a:t>
            </a:r>
          </a:p>
          <a:p>
            <a:r>
              <a:rPr lang="en-US" dirty="0" smtClean="0"/>
              <a:t>Evaluate &amp; interpret observations using biological facts,</a:t>
            </a:r>
          </a:p>
          <a:p>
            <a:r>
              <a:rPr lang="en-US" dirty="0" smtClean="0"/>
              <a:t>Use the recorded data in calculations,</a:t>
            </a:r>
          </a:p>
          <a:p>
            <a:r>
              <a:rPr lang="en-US" dirty="0" smtClean="0"/>
              <a:t> evaluate experiments </a:t>
            </a:r>
            <a:endParaRPr lang="en-US" dirty="0"/>
          </a:p>
        </p:txBody>
      </p:sp>
    </p:spTree>
    <p:extLst>
      <p:ext uri="{BB962C8B-B14F-4D97-AF65-F5344CB8AC3E}">
        <p14:creationId xmlns:p14="http://schemas.microsoft.com/office/powerpoint/2010/main" val="310584548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600200"/>
                <a:ext cx="9144000" cy="5105400"/>
              </a:xfrm>
            </p:spPr>
            <p:txBody>
              <a:bodyPr>
                <a:normAutofit lnSpcReduction="10000"/>
              </a:bodyPr>
              <a:lstStyle/>
              <a:p>
                <a:r>
                  <a:rPr lang="en-US" dirty="0" smtClean="0">
                    <a:solidFill>
                      <a:srgbClr val="FF0000"/>
                    </a:solidFill>
                  </a:rPr>
                  <a:t>Magnification</a:t>
                </a:r>
                <a:r>
                  <a:rPr lang="en-US" dirty="0" smtClean="0"/>
                  <a:t> ; is the ratio of drawing to specimen. E.g. x</a:t>
                </a:r>
                <a:r>
                  <a:rPr lang="en-US" sz="3600" dirty="0" smtClean="0"/>
                  <a:t>2</a:t>
                </a:r>
              </a:p>
              <a:p>
                <a14:m>
                  <m:oMath xmlns:m="http://schemas.openxmlformats.org/officeDocument/2006/math">
                    <m:r>
                      <a:rPr lang="en-US" sz="3600" b="1" i="1" smtClean="0">
                        <a:latin typeface="Cambria Math"/>
                      </a:rPr>
                      <m:t>𝒎𝒂𝒈𝒏𝒊𝒇𝒊𝒄𝒂𝒕𝒊𝒐𝒏</m:t>
                    </m:r>
                    <m:r>
                      <a:rPr lang="en-US" sz="3600" b="1" i="1" smtClean="0">
                        <a:latin typeface="Cambria Math"/>
                      </a:rPr>
                      <m:t>=</m:t>
                    </m:r>
                    <m:box>
                      <m:boxPr>
                        <m:ctrlPr>
                          <a:rPr lang="en-US" sz="3600" b="1" i="1" smtClean="0">
                            <a:latin typeface="Cambria Math"/>
                          </a:rPr>
                        </m:ctrlPr>
                      </m:boxPr>
                      <m:e>
                        <m:argPr>
                          <m:argSz m:val="-1"/>
                        </m:argPr>
                        <m:f>
                          <m:fPr>
                            <m:ctrlPr>
                              <a:rPr lang="en-US" sz="3600" b="1" i="1" smtClean="0">
                                <a:latin typeface="Cambria Math"/>
                              </a:rPr>
                            </m:ctrlPr>
                          </m:fPr>
                          <m:num>
                            <m:r>
                              <a:rPr lang="en-US" sz="3600" b="1" i="1" smtClean="0">
                                <a:latin typeface="Cambria Math"/>
                              </a:rPr>
                              <m:t>𝒅𝒓𝒂𝒘𝒊𝒏𝒈</m:t>
                            </m:r>
                            <m:r>
                              <a:rPr lang="en-US" sz="3600" b="1" i="1" smtClean="0">
                                <a:latin typeface="Cambria Math"/>
                              </a:rPr>
                              <m:t> </m:t>
                            </m:r>
                            <m:r>
                              <a:rPr lang="en-US" sz="3600" b="1" i="1" smtClean="0">
                                <a:latin typeface="Cambria Math"/>
                              </a:rPr>
                              <m:t>𝒍𝒆𝒏𝒈𝒕𝒉</m:t>
                            </m:r>
                          </m:num>
                          <m:den>
                            <m:r>
                              <a:rPr lang="en-US" sz="3600" b="1" i="1" smtClean="0">
                                <a:latin typeface="Cambria Math"/>
                              </a:rPr>
                              <m:t>𝒂𝒄𝒕𝒖𝒂𝒍</m:t>
                            </m:r>
                            <m:r>
                              <a:rPr lang="en-US" sz="3600" b="1" i="1" smtClean="0">
                                <a:latin typeface="Cambria Math"/>
                              </a:rPr>
                              <m:t> </m:t>
                            </m:r>
                            <m:r>
                              <a:rPr lang="en-US" sz="3600" b="1" i="1" smtClean="0">
                                <a:latin typeface="Cambria Math"/>
                              </a:rPr>
                              <m:t>𝒍𝒆𝒏𝒈𝒕𝒉</m:t>
                            </m:r>
                          </m:den>
                        </m:f>
                      </m:e>
                    </m:box>
                  </m:oMath>
                </a14:m>
                <a:r>
                  <a:rPr lang="en-US" sz="3600" dirty="0" smtClean="0"/>
                  <a:t>			</a:t>
                </a:r>
                <a:endParaRPr lang="en-US" sz="3600" dirty="0"/>
              </a:p>
              <a:p>
                <a:pPr marL="0" indent="0">
                  <a:buNone/>
                </a:pPr>
                <a:r>
                  <a:rPr lang="en-US" sz="3600" dirty="0" smtClean="0"/>
                  <a:t>Remember; </a:t>
                </a:r>
                <a:r>
                  <a:rPr lang="en-US" sz="3600" dirty="0" smtClean="0">
                    <a:solidFill>
                      <a:srgbClr val="FF0000"/>
                    </a:solidFill>
                  </a:rPr>
                  <a:t>no units </a:t>
                </a:r>
                <a:r>
                  <a:rPr lang="en-US" sz="3600" dirty="0" smtClean="0"/>
                  <a:t>with magnification</a:t>
                </a:r>
              </a:p>
              <a:p>
                <a:pPr marL="2628900" lvl="6" indent="0">
                  <a:buNone/>
                </a:pPr>
                <a:r>
                  <a:rPr lang="en-US" sz="4200" dirty="0" smtClean="0">
                    <a:solidFill>
                      <a:srgbClr val="FF0000"/>
                    </a:solidFill>
                  </a:rPr>
                  <a:t>X sign </a:t>
                </a:r>
                <a:r>
                  <a:rPr lang="en-US" sz="4200" dirty="0" smtClean="0"/>
                  <a:t>indicates magnification &amp; appears before the figure</a:t>
                </a:r>
                <a:endParaRPr lang="en-US" sz="42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600200"/>
                <a:ext cx="9144000" cy="5105400"/>
              </a:xfrm>
              <a:blipFill rotWithShape="1">
                <a:blip r:embed="rId2"/>
                <a:stretch>
                  <a:fillRect l="-2000" t="-2151" r="-2200"/>
                </a:stretch>
              </a:blipFill>
            </p:spPr>
            <p:txBody>
              <a:bodyPr/>
              <a:lstStyle/>
              <a:p>
                <a:r>
                  <a:rPr lang="en-US">
                    <a:noFill/>
                  </a:rPr>
                  <a:t> </a:t>
                </a:r>
              </a:p>
            </p:txBody>
          </p:sp>
        </mc:Fallback>
      </mc:AlternateContent>
    </p:spTree>
    <p:extLst>
      <p:ext uri="{BB962C8B-B14F-4D97-AF65-F5344CB8AC3E}">
        <p14:creationId xmlns:p14="http://schemas.microsoft.com/office/powerpoint/2010/main" val="17727821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a:t>
            </a:r>
            <a:endParaRPr lang="en-US" dirty="0"/>
          </a:p>
        </p:txBody>
      </p:sp>
      <p:sp>
        <p:nvSpPr>
          <p:cNvPr id="3" name="Content Placeholder 2"/>
          <p:cNvSpPr>
            <a:spLocks noGrp="1"/>
          </p:cNvSpPr>
          <p:nvPr>
            <p:ph idx="1"/>
          </p:nvPr>
        </p:nvSpPr>
        <p:spPr/>
        <p:txBody>
          <a:bodyPr/>
          <a:lstStyle/>
          <a:p>
            <a:r>
              <a:rPr lang="en-US" dirty="0" smtClean="0">
                <a:solidFill>
                  <a:srgbClr val="FF0000"/>
                </a:solidFill>
              </a:rPr>
              <a:t>Clarity of lines</a:t>
            </a:r>
            <a:r>
              <a:rPr lang="en-US" dirty="0" smtClean="0"/>
              <a:t>; lines must be thin, continuous  &amp; freehand drawn.</a:t>
            </a:r>
          </a:p>
          <a:p>
            <a:endParaRPr lang="en-US" dirty="0"/>
          </a:p>
          <a:p>
            <a:r>
              <a:rPr lang="en-US" dirty="0" smtClean="0"/>
              <a:t>Avoid blurred lines, messy lines, line drawn over each other, and heavy lines.</a:t>
            </a: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199" y="4267200"/>
            <a:ext cx="4081047" cy="259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0829563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Clarity of lines continued</a:t>
            </a:r>
            <a:endParaRPr lang="en-US" dirty="0"/>
          </a:p>
        </p:txBody>
      </p:sp>
      <p:sp>
        <p:nvSpPr>
          <p:cNvPr id="3" name="Content Placeholder 2"/>
          <p:cNvSpPr>
            <a:spLocks noGrp="1"/>
          </p:cNvSpPr>
          <p:nvPr>
            <p:ph idx="1"/>
          </p:nvPr>
        </p:nvSpPr>
        <p:spPr/>
        <p:txBody>
          <a:bodyPr/>
          <a:lstStyle/>
          <a:p>
            <a:r>
              <a:rPr lang="en-US" dirty="0" smtClean="0"/>
              <a:t>The following should be drawn with double lines to show dimensions;</a:t>
            </a:r>
          </a:p>
          <a:p>
            <a:pPr lvl="4"/>
            <a:r>
              <a:rPr lang="en-US" sz="2800" dirty="0" smtClean="0"/>
              <a:t>Roots of plants</a:t>
            </a:r>
          </a:p>
          <a:p>
            <a:pPr lvl="4"/>
            <a:r>
              <a:rPr lang="en-US" sz="2800" dirty="0" smtClean="0"/>
              <a:t>Edges of longitudinally cut flowers</a:t>
            </a:r>
          </a:p>
          <a:p>
            <a:pPr lvl="4"/>
            <a:r>
              <a:rPr lang="en-US" sz="2800" dirty="0" smtClean="0"/>
              <a:t>Edges of cut fruits</a:t>
            </a:r>
          </a:p>
          <a:p>
            <a:pPr lvl="4"/>
            <a:r>
              <a:rPr lang="en-US" sz="2800" dirty="0" smtClean="0"/>
              <a:t>Filaments of stamens</a:t>
            </a:r>
            <a:endParaRPr lang="en-US" sz="2800" dirty="0"/>
          </a:p>
        </p:txBody>
      </p:sp>
    </p:spTree>
    <p:extLst>
      <p:ext uri="{BB962C8B-B14F-4D97-AF65-F5344CB8AC3E}">
        <p14:creationId xmlns:p14="http://schemas.microsoft.com/office/powerpoint/2010/main" val="15422826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p:txBody>
          <a:bodyPr/>
          <a:lstStyle/>
          <a:p>
            <a:r>
              <a:rPr lang="en-US" dirty="0" smtClean="0">
                <a:solidFill>
                  <a:srgbClr val="FF0000"/>
                </a:solidFill>
              </a:rPr>
              <a:t>Proportions; </a:t>
            </a:r>
            <a:r>
              <a:rPr lang="en-US" dirty="0" smtClean="0"/>
              <a:t>reasonable representation of different lengths of the specimen. </a:t>
            </a: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4419" y="2667000"/>
            <a:ext cx="2244181" cy="3276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9731057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a:xfrm>
            <a:off x="457200" y="1143000"/>
            <a:ext cx="8305800" cy="5562600"/>
          </a:xfrm>
        </p:spPr>
        <p:txBody>
          <a:bodyPr>
            <a:normAutofit/>
          </a:bodyPr>
          <a:lstStyle/>
          <a:p>
            <a:r>
              <a:rPr lang="en-US" dirty="0" smtClean="0">
                <a:solidFill>
                  <a:srgbClr val="FF0000"/>
                </a:solidFill>
              </a:rPr>
              <a:t>Neatness of labeling and labels</a:t>
            </a:r>
            <a:r>
              <a:rPr lang="en-US" dirty="0" smtClean="0"/>
              <a:t>; </a:t>
            </a:r>
          </a:p>
          <a:p>
            <a:pPr lvl="1"/>
            <a:r>
              <a:rPr lang="en-US" dirty="0" smtClean="0"/>
              <a:t>Draw all label lines with a ruler,</a:t>
            </a:r>
          </a:p>
          <a:p>
            <a:pPr lvl="1"/>
            <a:r>
              <a:rPr lang="en-US" dirty="0" smtClean="0"/>
              <a:t>Label lines must never cross each other,</a:t>
            </a:r>
          </a:p>
          <a:p>
            <a:pPr lvl="1"/>
            <a:r>
              <a:rPr lang="en-US" dirty="0" smtClean="0"/>
              <a:t>Label lines must be whole,</a:t>
            </a:r>
          </a:p>
          <a:p>
            <a:pPr lvl="1"/>
            <a:r>
              <a:rPr lang="en-US" dirty="0" smtClean="0"/>
              <a:t>Label line must touch the part being labeled,</a:t>
            </a:r>
          </a:p>
          <a:p>
            <a:pPr lvl="1"/>
            <a:r>
              <a:rPr lang="en-US" dirty="0" smtClean="0"/>
              <a:t>Label line are without arrow heads,</a:t>
            </a:r>
          </a:p>
          <a:p>
            <a:pPr lvl="1"/>
            <a:r>
              <a:rPr lang="en-US" dirty="0" smtClean="0"/>
              <a:t>Fully label all parts of a drawing,</a:t>
            </a:r>
          </a:p>
          <a:p>
            <a:pPr lvl="1"/>
            <a:r>
              <a:rPr lang="en-US" dirty="0" smtClean="0"/>
              <a:t>Use a pencil to draw label lines,</a:t>
            </a:r>
          </a:p>
          <a:p>
            <a:pPr lvl="1"/>
            <a:r>
              <a:rPr lang="en-US" dirty="0" smtClean="0"/>
              <a:t>Use ink to write labels, </a:t>
            </a:r>
            <a:endParaRPr lang="en-US" dirty="0"/>
          </a:p>
        </p:txBody>
      </p:sp>
    </p:spTree>
    <p:extLst>
      <p:ext uri="{BB962C8B-B14F-4D97-AF65-F5344CB8AC3E}">
        <p14:creationId xmlns:p14="http://schemas.microsoft.com/office/powerpoint/2010/main" val="260838702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 </a:t>
            </a:r>
            <a:endParaRPr lang="en-US" dirty="0"/>
          </a:p>
        </p:txBody>
      </p:sp>
      <p:sp>
        <p:nvSpPr>
          <p:cNvPr id="3" name="Content Placeholder 2"/>
          <p:cNvSpPr>
            <a:spLocks noGrp="1"/>
          </p:cNvSpPr>
          <p:nvPr>
            <p:ph idx="1"/>
          </p:nvPr>
        </p:nvSpPr>
        <p:spPr>
          <a:xfrm>
            <a:off x="152400" y="1600200"/>
            <a:ext cx="8839200" cy="5105400"/>
          </a:xfrm>
        </p:spPr>
        <p:txBody>
          <a:bodyPr>
            <a:normAutofit lnSpcReduction="10000"/>
          </a:bodyPr>
          <a:lstStyle/>
          <a:p>
            <a:r>
              <a:rPr lang="en-US" sz="3600" dirty="0" smtClean="0">
                <a:solidFill>
                  <a:srgbClr val="FF0000"/>
                </a:solidFill>
              </a:rPr>
              <a:t>Accurate drawing</a:t>
            </a:r>
            <a:r>
              <a:rPr lang="en-US" sz="3600" dirty="0" smtClean="0"/>
              <a:t>; drawing must show the true number of parts. </a:t>
            </a:r>
          </a:p>
          <a:p>
            <a:r>
              <a:rPr lang="en-US" sz="3600" dirty="0" smtClean="0"/>
              <a:t>Its wrong to draw twenty parts of a structure </a:t>
            </a:r>
            <a:r>
              <a:rPr lang="en-US" sz="3600" dirty="0" smtClean="0">
                <a:solidFill>
                  <a:srgbClr val="FF0000"/>
                </a:solidFill>
              </a:rPr>
              <a:t>while in reality they are ten</a:t>
            </a:r>
            <a:r>
              <a:rPr lang="en-US" sz="3600" dirty="0" smtClean="0"/>
              <a:t>. </a:t>
            </a:r>
            <a:endParaRPr lang="en-US" sz="3600" dirty="0"/>
          </a:p>
          <a:p>
            <a:r>
              <a:rPr lang="en-US" sz="3600" dirty="0" smtClean="0"/>
              <a:t>Therefore;</a:t>
            </a:r>
          </a:p>
          <a:p>
            <a:pPr lvl="1"/>
            <a:r>
              <a:rPr lang="en-US" sz="3200" dirty="0" smtClean="0"/>
              <a:t>Being keen to detail,</a:t>
            </a:r>
          </a:p>
          <a:p>
            <a:pPr lvl="1"/>
            <a:r>
              <a:rPr lang="en-US" sz="3200" dirty="0" smtClean="0"/>
              <a:t>Draw what is seen,</a:t>
            </a:r>
          </a:p>
          <a:p>
            <a:pPr lvl="1"/>
            <a:r>
              <a:rPr lang="en-US" sz="3200" dirty="0" smtClean="0"/>
              <a:t>Count up the structures,</a:t>
            </a:r>
          </a:p>
          <a:p>
            <a:pPr lvl="1"/>
            <a:r>
              <a:rPr lang="en-US" sz="3200" dirty="0" smtClean="0"/>
              <a:t>Measure the parts and draw accurately</a:t>
            </a:r>
            <a:endParaRPr lang="en-US" sz="3200" dirty="0"/>
          </a:p>
        </p:txBody>
      </p:sp>
    </p:spTree>
    <p:extLst>
      <p:ext uri="{BB962C8B-B14F-4D97-AF65-F5344CB8AC3E}">
        <p14:creationId xmlns:p14="http://schemas.microsoft.com/office/powerpoint/2010/main" val="140096545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ANATOMICAL TERMINOLOGY</a:t>
            </a:r>
            <a:endParaRPr lang="en-US" dirty="0"/>
          </a:p>
        </p:txBody>
      </p:sp>
      <p:sp>
        <p:nvSpPr>
          <p:cNvPr id="4" name="Content Placeholder 3"/>
          <p:cNvSpPr>
            <a:spLocks noGrp="1"/>
          </p:cNvSpPr>
          <p:nvPr>
            <p:ph idx="1"/>
          </p:nvPr>
        </p:nvSpPr>
        <p:spPr/>
        <p:txBody>
          <a:bodyPr/>
          <a:lstStyle/>
          <a:p>
            <a:pPr marL="0" indent="0">
              <a:buNone/>
            </a:pPr>
            <a:endParaRPr lang="en-US" dirty="0" smtClean="0"/>
          </a:p>
          <a:p>
            <a:endParaRPr lang="en-US" dirty="0"/>
          </a:p>
        </p:txBody>
      </p:sp>
      <p:pic>
        <p:nvPicPr>
          <p:cNvPr id="1026" name="Picture 2"/>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61578" y="1219200"/>
            <a:ext cx="8377621"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255248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0"/>
            <a:ext cx="9067800" cy="6629400"/>
          </a:xfrm>
        </p:spPr>
        <p:txBody>
          <a:bodyPr>
            <a:noAutofit/>
          </a:bodyPr>
          <a:lstStyle/>
          <a:p>
            <a:pPr marL="0" indent="0" algn="ctr">
              <a:buNone/>
            </a:pPr>
            <a:r>
              <a:rPr lang="en-US" sz="8000" dirty="0" smtClean="0"/>
              <a:t>REVISION OF PAPER 1,2 &amp; 3 USING DIAGRAMS</a:t>
            </a:r>
            <a:endParaRPr lang="en-US" sz="8000" dirty="0"/>
          </a:p>
        </p:txBody>
      </p:sp>
    </p:spTree>
    <p:extLst>
      <p:ext uri="{BB962C8B-B14F-4D97-AF65-F5344CB8AC3E}">
        <p14:creationId xmlns:p14="http://schemas.microsoft.com/office/powerpoint/2010/main" val="316488699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dirty="0"/>
              <a:t>For each </a:t>
            </a:r>
            <a:r>
              <a:rPr lang="en-US" sz="4000" dirty="0" smtClean="0"/>
              <a:t>diagram you draw </a:t>
            </a:r>
            <a:r>
              <a:rPr lang="en-US" sz="4000" dirty="0"/>
              <a:t>use the following format for effective </a:t>
            </a:r>
            <a:r>
              <a:rPr lang="en-US" sz="4000" dirty="0" smtClean="0"/>
              <a:t>study</a:t>
            </a:r>
            <a:endParaRPr lang="en-US" dirty="0"/>
          </a:p>
        </p:txBody>
      </p:sp>
      <p:sp>
        <p:nvSpPr>
          <p:cNvPr id="3" name="Content Placeholder 2"/>
          <p:cNvSpPr>
            <a:spLocks noGrp="1"/>
          </p:cNvSpPr>
          <p:nvPr>
            <p:ph idx="1"/>
          </p:nvPr>
        </p:nvSpPr>
        <p:spPr>
          <a:xfrm>
            <a:off x="228600" y="1600200"/>
            <a:ext cx="8763000" cy="5105400"/>
          </a:xfrm>
        </p:spPr>
        <p:txBody>
          <a:bodyPr>
            <a:normAutofit/>
          </a:bodyPr>
          <a:lstStyle/>
          <a:p>
            <a:r>
              <a:rPr lang="en-US" dirty="0" smtClean="0"/>
              <a:t>Identify </a:t>
            </a:r>
            <a:r>
              <a:rPr lang="en-US" dirty="0"/>
              <a:t>the diagram i.e. </a:t>
            </a:r>
            <a:r>
              <a:rPr lang="en-US" dirty="0">
                <a:solidFill>
                  <a:srgbClr val="FF0000"/>
                </a:solidFill>
              </a:rPr>
              <a:t>what is the name of the diagram </a:t>
            </a:r>
            <a:r>
              <a:rPr lang="en-US" dirty="0"/>
              <a:t>/ </a:t>
            </a:r>
            <a:r>
              <a:rPr lang="en-US" dirty="0">
                <a:solidFill>
                  <a:srgbClr val="FF0000"/>
                </a:solidFill>
              </a:rPr>
              <a:t>photograph / system</a:t>
            </a:r>
            <a:r>
              <a:rPr lang="en-US" dirty="0" smtClean="0">
                <a:solidFill>
                  <a:srgbClr val="FF0000"/>
                </a:solidFill>
              </a:rPr>
              <a:t>?</a:t>
            </a:r>
          </a:p>
          <a:p>
            <a:r>
              <a:rPr lang="en-US" dirty="0" smtClean="0">
                <a:solidFill>
                  <a:srgbClr val="FF0000"/>
                </a:solidFill>
              </a:rPr>
              <a:t>Give reasons </a:t>
            </a:r>
            <a:r>
              <a:rPr lang="en-US" dirty="0" smtClean="0">
                <a:solidFill>
                  <a:schemeClr val="bg1"/>
                </a:solidFill>
              </a:rPr>
              <a:t>for the</a:t>
            </a:r>
            <a:r>
              <a:rPr lang="en-US" dirty="0" smtClean="0">
                <a:solidFill>
                  <a:srgbClr val="FF0000"/>
                </a:solidFill>
              </a:rPr>
              <a:t> </a:t>
            </a:r>
            <a:r>
              <a:rPr lang="en-US" dirty="0" smtClean="0">
                <a:solidFill>
                  <a:schemeClr val="bg1"/>
                </a:solidFill>
              </a:rPr>
              <a:t>identification</a:t>
            </a:r>
            <a:r>
              <a:rPr lang="en-US" dirty="0" smtClean="0">
                <a:solidFill>
                  <a:srgbClr val="FF0000"/>
                </a:solidFill>
              </a:rPr>
              <a:t>,</a:t>
            </a:r>
            <a:endParaRPr lang="en-US" dirty="0">
              <a:solidFill>
                <a:srgbClr val="FF0000"/>
              </a:solidFill>
            </a:endParaRPr>
          </a:p>
          <a:p>
            <a:r>
              <a:rPr lang="en-US" dirty="0" smtClean="0">
                <a:solidFill>
                  <a:srgbClr val="FF0000"/>
                </a:solidFill>
              </a:rPr>
              <a:t>Study </a:t>
            </a:r>
            <a:r>
              <a:rPr lang="en-US" dirty="0">
                <a:solidFill>
                  <a:srgbClr val="FF0000"/>
                </a:solidFill>
              </a:rPr>
              <a:t>the </a:t>
            </a:r>
            <a:r>
              <a:rPr lang="en-US" dirty="0" smtClean="0">
                <a:solidFill>
                  <a:srgbClr val="FF0000"/>
                </a:solidFill>
              </a:rPr>
              <a:t>labeled </a:t>
            </a:r>
            <a:r>
              <a:rPr lang="en-US" dirty="0">
                <a:solidFill>
                  <a:srgbClr val="FF0000"/>
                </a:solidFill>
              </a:rPr>
              <a:t>parts </a:t>
            </a:r>
            <a:r>
              <a:rPr lang="en-US" dirty="0"/>
              <a:t>of the </a:t>
            </a:r>
            <a:r>
              <a:rPr lang="en-US" dirty="0" smtClean="0"/>
              <a:t>diagram. </a:t>
            </a:r>
          </a:p>
          <a:p>
            <a:r>
              <a:rPr lang="en-US" dirty="0" smtClean="0"/>
              <a:t>State </a:t>
            </a:r>
            <a:r>
              <a:rPr lang="en-US" dirty="0" smtClean="0">
                <a:solidFill>
                  <a:srgbClr val="FF0000"/>
                </a:solidFill>
              </a:rPr>
              <a:t>the </a:t>
            </a:r>
            <a:r>
              <a:rPr lang="en-US" dirty="0">
                <a:solidFill>
                  <a:srgbClr val="FF0000"/>
                </a:solidFill>
              </a:rPr>
              <a:t>functions </a:t>
            </a:r>
            <a:r>
              <a:rPr lang="en-US" dirty="0"/>
              <a:t>of the </a:t>
            </a:r>
            <a:r>
              <a:rPr lang="en-US" dirty="0" smtClean="0">
                <a:solidFill>
                  <a:srgbClr val="FF0000"/>
                </a:solidFill>
              </a:rPr>
              <a:t>labeled parts</a:t>
            </a:r>
            <a:r>
              <a:rPr lang="en-US" dirty="0" smtClean="0"/>
              <a:t>.</a:t>
            </a:r>
            <a:endParaRPr lang="en-US" dirty="0"/>
          </a:p>
          <a:p>
            <a:r>
              <a:rPr lang="en-US" dirty="0" smtClean="0"/>
              <a:t>State the </a:t>
            </a:r>
            <a:r>
              <a:rPr lang="en-US" dirty="0" smtClean="0">
                <a:solidFill>
                  <a:srgbClr val="FF0000"/>
                </a:solidFill>
              </a:rPr>
              <a:t>adaptations</a:t>
            </a:r>
            <a:r>
              <a:rPr lang="en-US" dirty="0" smtClean="0"/>
              <a:t> of the labeled parts </a:t>
            </a:r>
            <a:r>
              <a:rPr lang="en-US" dirty="0"/>
              <a:t>to their functions</a:t>
            </a:r>
          </a:p>
          <a:p>
            <a:r>
              <a:rPr lang="en-US" dirty="0" smtClean="0"/>
              <a:t>What </a:t>
            </a:r>
            <a:r>
              <a:rPr lang="en-US" dirty="0"/>
              <a:t>are the </a:t>
            </a:r>
            <a:r>
              <a:rPr lang="en-US" dirty="0">
                <a:solidFill>
                  <a:srgbClr val="FF0000"/>
                </a:solidFill>
              </a:rPr>
              <a:t>differences </a:t>
            </a:r>
            <a:r>
              <a:rPr lang="en-US" dirty="0"/>
              <a:t>between the </a:t>
            </a:r>
            <a:r>
              <a:rPr lang="en-US" dirty="0" smtClean="0"/>
              <a:t>labeled </a:t>
            </a:r>
            <a:r>
              <a:rPr lang="en-US" dirty="0"/>
              <a:t>parts</a:t>
            </a:r>
            <a:r>
              <a:rPr lang="en-US" dirty="0" smtClean="0"/>
              <a:t>?</a:t>
            </a:r>
            <a:endParaRPr lang="en-US" dirty="0"/>
          </a:p>
        </p:txBody>
      </p:sp>
    </p:spTree>
    <p:extLst>
      <p:ext uri="{BB962C8B-B14F-4D97-AF65-F5344CB8AC3E}">
        <p14:creationId xmlns:p14="http://schemas.microsoft.com/office/powerpoint/2010/main" val="414612235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1</a:t>
            </a:r>
            <a:endParaRPr lang="en-US" dirty="0"/>
          </a:p>
        </p:txBody>
      </p:sp>
      <p:pic>
        <p:nvPicPr>
          <p:cNvPr id="1026" name="Picture 2"/>
          <p:cNvPicPr>
            <a:picLocks noGrp="1" noChangeAspect="1" noChangeArrowheads="1"/>
          </p:cNvPicPr>
          <p:nvPr>
            <p:ph sz="half" idx="1"/>
          </p:nvPr>
        </p:nvPicPr>
        <p:blipFill>
          <a:blip r:embed="rId2" cstate="print">
            <a:extLst>
              <a:ext uri="{28A0092B-C50C-407E-A947-70E740481C1C}">
                <a14:useLocalDpi xmlns:a14="http://schemas.microsoft.com/office/drawing/2010/main" val="0"/>
              </a:ext>
            </a:extLst>
          </a:blip>
          <a:srcRect/>
          <a:stretch>
            <a:fillRect/>
          </a:stretch>
        </p:blipFill>
        <p:spPr bwMode="auto">
          <a:xfrm>
            <a:off x="0" y="1295400"/>
            <a:ext cx="4495800"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4"/>
          <p:cNvSpPr>
            <a:spLocks noGrp="1"/>
          </p:cNvSpPr>
          <p:nvPr>
            <p:ph sz="half" idx="2"/>
          </p:nvPr>
        </p:nvSpPr>
        <p:spPr>
          <a:xfrm>
            <a:off x="4114800" y="1219200"/>
            <a:ext cx="5029200" cy="5486400"/>
          </a:xfrm>
        </p:spPr>
        <p:txBody>
          <a:bodyPr>
            <a:normAutofit fontScale="85000" lnSpcReduction="20000"/>
          </a:bodyPr>
          <a:lstStyle/>
          <a:p>
            <a:pPr lvl="0"/>
            <a:r>
              <a:rPr lang="en-GB" b="1" i="1" dirty="0"/>
              <a:t>Write the identification of the drawing or diagram (1 mark)</a:t>
            </a:r>
            <a:endParaRPr lang="en-US" dirty="0"/>
          </a:p>
          <a:p>
            <a:pPr lvl="0"/>
            <a:r>
              <a:rPr lang="en-GB" b="1" i="1" dirty="0">
                <a:solidFill>
                  <a:srgbClr val="FF0000"/>
                </a:solidFill>
              </a:rPr>
              <a:t>Give the reason(s) for your answer in (a) above (3 marks)</a:t>
            </a:r>
            <a:endParaRPr lang="en-US" dirty="0">
              <a:solidFill>
                <a:srgbClr val="FF0000"/>
              </a:solidFill>
            </a:endParaRPr>
          </a:p>
          <a:p>
            <a:pPr lvl="0"/>
            <a:r>
              <a:rPr lang="en-GB" b="1" i="1" dirty="0"/>
              <a:t>Label all the parts appropriately (4 marks)</a:t>
            </a:r>
            <a:endParaRPr lang="en-US" dirty="0"/>
          </a:p>
          <a:p>
            <a:pPr lvl="0"/>
            <a:r>
              <a:rPr lang="en-GB" b="1" i="1" dirty="0">
                <a:solidFill>
                  <a:srgbClr val="FF0000"/>
                </a:solidFill>
              </a:rPr>
              <a:t>Give the function(s) of each part labelled in (c) above (4 marks)</a:t>
            </a:r>
            <a:endParaRPr lang="en-US" dirty="0">
              <a:solidFill>
                <a:srgbClr val="FF0000"/>
              </a:solidFill>
            </a:endParaRPr>
          </a:p>
          <a:p>
            <a:pPr lvl="0"/>
            <a:r>
              <a:rPr lang="en-GB" b="1" i="1" dirty="0"/>
              <a:t>State the adaptation(s)/modification (s) of each of the structures labelled in (d) above (4 marks)</a:t>
            </a:r>
            <a:endParaRPr lang="en-US" dirty="0"/>
          </a:p>
          <a:p>
            <a:pPr lvl="0"/>
            <a:r>
              <a:rPr lang="en-GB" b="1" i="1" dirty="0">
                <a:solidFill>
                  <a:srgbClr val="FF0000"/>
                </a:solidFill>
              </a:rPr>
              <a:t>State the distinguishing feature(s) of each structure labelled in (d) above (4 marks)</a:t>
            </a:r>
            <a:endParaRPr lang="en-US" dirty="0">
              <a:solidFill>
                <a:srgbClr val="FF0000"/>
              </a:solidFill>
            </a:endParaRPr>
          </a:p>
          <a:p>
            <a:endParaRPr lang="en-US" dirty="0"/>
          </a:p>
        </p:txBody>
      </p:sp>
    </p:spTree>
    <p:extLst>
      <p:ext uri="{BB962C8B-B14F-4D97-AF65-F5344CB8AC3E}">
        <p14:creationId xmlns:p14="http://schemas.microsoft.com/office/powerpoint/2010/main" val="335885785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nodeType="clickEffect">
                                  <p:stCondLst>
                                    <p:cond delay="0"/>
                                  </p:stCondLst>
                                  <p:iterate type="lt">
                                    <p:tmPct val="10000"/>
                                  </p:iterate>
                                  <p:childTnLst>
                                    <p:set>
                                      <p:cBhvr>
                                        <p:cTn id="6" dur="1" fill="hold">
                                          <p:stCondLst>
                                            <p:cond delay="0"/>
                                          </p:stCondLst>
                                        </p:cTn>
                                        <p:tgtEl>
                                          <p:spTgt spid="5">
                                            <p:txEl>
                                              <p:pRg st="0" end="0"/>
                                            </p:txEl>
                                          </p:spTgt>
                                        </p:tgtEl>
                                        <p:attrNameLst>
                                          <p:attrName>style.visibility</p:attrName>
                                        </p:attrNameLst>
                                      </p:cBhvr>
                                      <p:to>
                                        <p:strVal val="visible"/>
                                      </p:to>
                                    </p:set>
                                    <p:anim by="(-#ppt_w*2)" calcmode="lin" valueType="num">
                                      <p:cBhvr rctx="PPT">
                                        <p:cTn id="7" dur="500" autoRev="1" fill="hold">
                                          <p:stCondLst>
                                            <p:cond delay="0"/>
                                          </p:stCondLst>
                                        </p:cTn>
                                        <p:tgtEl>
                                          <p:spTgt spid="5">
                                            <p:txEl>
                                              <p:pRg st="0" end="0"/>
                                            </p:txEl>
                                          </p:spTgt>
                                        </p:tgtEl>
                                        <p:attrNameLst>
                                          <p:attrName>ppt_w</p:attrName>
                                        </p:attrNameLst>
                                      </p:cBhvr>
                                    </p:anim>
                                    <p:anim by="(#ppt_w*0.50)" calcmode="lin" valueType="num">
                                      <p:cBhvr>
                                        <p:cTn id="8" dur="500" decel="50000" autoRev="1" fill="hold">
                                          <p:stCondLst>
                                            <p:cond delay="0"/>
                                          </p:stCondLst>
                                        </p:cTn>
                                        <p:tgtEl>
                                          <p:spTgt spid="5">
                                            <p:txEl>
                                              <p:pRg st="0" end="0"/>
                                            </p:txEl>
                                          </p:spTgt>
                                        </p:tgtEl>
                                        <p:attrNameLst>
                                          <p:attrName>ppt_x</p:attrName>
                                        </p:attrNameLst>
                                      </p:cBhvr>
                                    </p:anim>
                                    <p:anim from="(-#ppt_h/2)" to="(#ppt_y)" calcmode="lin" valueType="num">
                                      <p:cBhvr>
                                        <p:cTn id="9" dur="1000" fill="hold">
                                          <p:stCondLst>
                                            <p:cond delay="0"/>
                                          </p:stCondLst>
                                        </p:cTn>
                                        <p:tgtEl>
                                          <p:spTgt spid="5">
                                            <p:txEl>
                                              <p:pRg st="0" end="0"/>
                                            </p:txEl>
                                          </p:spTgt>
                                        </p:tgtEl>
                                        <p:attrNameLst>
                                          <p:attrName>ppt_y</p:attrName>
                                        </p:attrNameLst>
                                      </p:cBhvr>
                                    </p:anim>
                                    <p:animRot by="21600000">
                                      <p:cBhvr>
                                        <p:cTn id="10" dur="1000" fill="hold">
                                          <p:stCondLst>
                                            <p:cond delay="0"/>
                                          </p:stCondLst>
                                        </p:cTn>
                                        <p:tgtEl>
                                          <p:spTgt spid="5">
                                            <p:txEl>
                                              <p:pRg st="0" end="0"/>
                                            </p:txEl>
                                          </p:spTgt>
                                        </p:tgtEl>
                                        <p:attrNameLst>
                                          <p:attrName>r</p:attrName>
                                        </p:attrNameLst>
                                      </p:cBhvr>
                                    </p:animRot>
                                  </p:childTnLst>
                                </p:cTn>
                              </p:par>
                              <p:par>
                                <p:cTn id="11" presetID="56" presetClass="entr" presetSubtype="0" fill="hold" nodeType="withEffect">
                                  <p:stCondLst>
                                    <p:cond delay="0"/>
                                  </p:stCondLst>
                                  <p:iterate type="lt">
                                    <p:tmPct val="10000"/>
                                  </p:iterate>
                                  <p:childTnLst>
                                    <p:set>
                                      <p:cBhvr>
                                        <p:cTn id="12" dur="1" fill="hold">
                                          <p:stCondLst>
                                            <p:cond delay="0"/>
                                          </p:stCondLst>
                                        </p:cTn>
                                        <p:tgtEl>
                                          <p:spTgt spid="5">
                                            <p:txEl>
                                              <p:pRg st="1" end="1"/>
                                            </p:txEl>
                                          </p:spTgt>
                                        </p:tgtEl>
                                        <p:attrNameLst>
                                          <p:attrName>style.visibility</p:attrName>
                                        </p:attrNameLst>
                                      </p:cBhvr>
                                      <p:to>
                                        <p:strVal val="visible"/>
                                      </p:to>
                                    </p:set>
                                    <p:anim by="(-#ppt_w*2)" calcmode="lin" valueType="num">
                                      <p:cBhvr rctx="PPT">
                                        <p:cTn id="13" dur="500" autoRev="1" fill="hold">
                                          <p:stCondLst>
                                            <p:cond delay="0"/>
                                          </p:stCondLst>
                                        </p:cTn>
                                        <p:tgtEl>
                                          <p:spTgt spid="5">
                                            <p:txEl>
                                              <p:pRg st="1" end="1"/>
                                            </p:txEl>
                                          </p:spTgt>
                                        </p:tgtEl>
                                        <p:attrNameLst>
                                          <p:attrName>ppt_w</p:attrName>
                                        </p:attrNameLst>
                                      </p:cBhvr>
                                    </p:anim>
                                    <p:anim by="(#ppt_w*0.50)" calcmode="lin" valueType="num">
                                      <p:cBhvr>
                                        <p:cTn id="14" dur="500" decel="50000" autoRev="1" fill="hold">
                                          <p:stCondLst>
                                            <p:cond delay="0"/>
                                          </p:stCondLst>
                                        </p:cTn>
                                        <p:tgtEl>
                                          <p:spTgt spid="5">
                                            <p:txEl>
                                              <p:pRg st="1" end="1"/>
                                            </p:txEl>
                                          </p:spTgt>
                                        </p:tgtEl>
                                        <p:attrNameLst>
                                          <p:attrName>ppt_x</p:attrName>
                                        </p:attrNameLst>
                                      </p:cBhvr>
                                    </p:anim>
                                    <p:anim from="(-#ppt_h/2)" to="(#ppt_y)" calcmode="lin" valueType="num">
                                      <p:cBhvr>
                                        <p:cTn id="15" dur="1000" fill="hold">
                                          <p:stCondLst>
                                            <p:cond delay="0"/>
                                          </p:stCondLst>
                                        </p:cTn>
                                        <p:tgtEl>
                                          <p:spTgt spid="5">
                                            <p:txEl>
                                              <p:pRg st="1" end="1"/>
                                            </p:txEl>
                                          </p:spTgt>
                                        </p:tgtEl>
                                        <p:attrNameLst>
                                          <p:attrName>ppt_y</p:attrName>
                                        </p:attrNameLst>
                                      </p:cBhvr>
                                    </p:anim>
                                    <p:animRot by="21600000">
                                      <p:cBhvr>
                                        <p:cTn id="16" dur="1000" fill="hold">
                                          <p:stCondLst>
                                            <p:cond delay="0"/>
                                          </p:stCondLst>
                                        </p:cTn>
                                        <p:tgtEl>
                                          <p:spTgt spid="5">
                                            <p:txEl>
                                              <p:pRg st="1" end="1"/>
                                            </p:txEl>
                                          </p:spTgt>
                                        </p:tgtEl>
                                        <p:attrNameLst>
                                          <p:attrName>r</p:attrName>
                                        </p:attrNameLst>
                                      </p:cBhvr>
                                    </p:animRot>
                                  </p:childTnLst>
                                </p:cTn>
                              </p:par>
                              <p:par>
                                <p:cTn id="17" presetID="56" presetClass="entr" presetSubtype="0" fill="hold" nodeType="withEffect">
                                  <p:stCondLst>
                                    <p:cond delay="0"/>
                                  </p:stCondLst>
                                  <p:iterate type="lt">
                                    <p:tmPct val="10000"/>
                                  </p:iterate>
                                  <p:childTnLst>
                                    <p:set>
                                      <p:cBhvr>
                                        <p:cTn id="18" dur="1" fill="hold">
                                          <p:stCondLst>
                                            <p:cond delay="0"/>
                                          </p:stCondLst>
                                        </p:cTn>
                                        <p:tgtEl>
                                          <p:spTgt spid="5">
                                            <p:txEl>
                                              <p:pRg st="2" end="2"/>
                                            </p:txEl>
                                          </p:spTgt>
                                        </p:tgtEl>
                                        <p:attrNameLst>
                                          <p:attrName>style.visibility</p:attrName>
                                        </p:attrNameLst>
                                      </p:cBhvr>
                                      <p:to>
                                        <p:strVal val="visible"/>
                                      </p:to>
                                    </p:set>
                                    <p:anim by="(-#ppt_w*2)" calcmode="lin" valueType="num">
                                      <p:cBhvr rctx="PPT">
                                        <p:cTn id="19" dur="500" autoRev="1" fill="hold">
                                          <p:stCondLst>
                                            <p:cond delay="0"/>
                                          </p:stCondLst>
                                        </p:cTn>
                                        <p:tgtEl>
                                          <p:spTgt spid="5">
                                            <p:txEl>
                                              <p:pRg st="2" end="2"/>
                                            </p:txEl>
                                          </p:spTgt>
                                        </p:tgtEl>
                                        <p:attrNameLst>
                                          <p:attrName>ppt_w</p:attrName>
                                        </p:attrNameLst>
                                      </p:cBhvr>
                                    </p:anim>
                                    <p:anim by="(#ppt_w*0.50)" calcmode="lin" valueType="num">
                                      <p:cBhvr>
                                        <p:cTn id="20" dur="500" decel="50000" autoRev="1" fill="hold">
                                          <p:stCondLst>
                                            <p:cond delay="0"/>
                                          </p:stCondLst>
                                        </p:cTn>
                                        <p:tgtEl>
                                          <p:spTgt spid="5">
                                            <p:txEl>
                                              <p:pRg st="2" end="2"/>
                                            </p:txEl>
                                          </p:spTgt>
                                        </p:tgtEl>
                                        <p:attrNameLst>
                                          <p:attrName>ppt_x</p:attrName>
                                        </p:attrNameLst>
                                      </p:cBhvr>
                                    </p:anim>
                                    <p:anim from="(-#ppt_h/2)" to="(#ppt_y)" calcmode="lin" valueType="num">
                                      <p:cBhvr>
                                        <p:cTn id="21" dur="1000" fill="hold">
                                          <p:stCondLst>
                                            <p:cond delay="0"/>
                                          </p:stCondLst>
                                        </p:cTn>
                                        <p:tgtEl>
                                          <p:spTgt spid="5">
                                            <p:txEl>
                                              <p:pRg st="2" end="2"/>
                                            </p:txEl>
                                          </p:spTgt>
                                        </p:tgtEl>
                                        <p:attrNameLst>
                                          <p:attrName>ppt_y</p:attrName>
                                        </p:attrNameLst>
                                      </p:cBhvr>
                                    </p:anim>
                                    <p:animRot by="21600000">
                                      <p:cBhvr>
                                        <p:cTn id="22" dur="1000" fill="hold">
                                          <p:stCondLst>
                                            <p:cond delay="0"/>
                                          </p:stCondLst>
                                        </p:cTn>
                                        <p:tgtEl>
                                          <p:spTgt spid="5">
                                            <p:txEl>
                                              <p:pRg st="2" end="2"/>
                                            </p:txEl>
                                          </p:spTgt>
                                        </p:tgtEl>
                                        <p:attrNameLst>
                                          <p:attrName>r</p:attrName>
                                        </p:attrNameLst>
                                      </p:cBhvr>
                                    </p:animRot>
                                  </p:childTnLst>
                                </p:cTn>
                              </p:par>
                              <p:par>
                                <p:cTn id="23" presetID="56" presetClass="entr" presetSubtype="0" fill="hold" nodeType="withEffect">
                                  <p:stCondLst>
                                    <p:cond delay="0"/>
                                  </p:stCondLst>
                                  <p:iterate type="lt">
                                    <p:tmPct val="10000"/>
                                  </p:iterate>
                                  <p:childTnLst>
                                    <p:set>
                                      <p:cBhvr>
                                        <p:cTn id="24" dur="1" fill="hold">
                                          <p:stCondLst>
                                            <p:cond delay="0"/>
                                          </p:stCondLst>
                                        </p:cTn>
                                        <p:tgtEl>
                                          <p:spTgt spid="5">
                                            <p:txEl>
                                              <p:pRg st="3" end="3"/>
                                            </p:txEl>
                                          </p:spTgt>
                                        </p:tgtEl>
                                        <p:attrNameLst>
                                          <p:attrName>style.visibility</p:attrName>
                                        </p:attrNameLst>
                                      </p:cBhvr>
                                      <p:to>
                                        <p:strVal val="visible"/>
                                      </p:to>
                                    </p:set>
                                    <p:anim by="(-#ppt_w*2)" calcmode="lin" valueType="num">
                                      <p:cBhvr rctx="PPT">
                                        <p:cTn id="25" dur="500" autoRev="1" fill="hold">
                                          <p:stCondLst>
                                            <p:cond delay="0"/>
                                          </p:stCondLst>
                                        </p:cTn>
                                        <p:tgtEl>
                                          <p:spTgt spid="5">
                                            <p:txEl>
                                              <p:pRg st="3" end="3"/>
                                            </p:txEl>
                                          </p:spTgt>
                                        </p:tgtEl>
                                        <p:attrNameLst>
                                          <p:attrName>ppt_w</p:attrName>
                                        </p:attrNameLst>
                                      </p:cBhvr>
                                    </p:anim>
                                    <p:anim by="(#ppt_w*0.50)" calcmode="lin" valueType="num">
                                      <p:cBhvr>
                                        <p:cTn id="26" dur="500" decel="50000" autoRev="1" fill="hold">
                                          <p:stCondLst>
                                            <p:cond delay="0"/>
                                          </p:stCondLst>
                                        </p:cTn>
                                        <p:tgtEl>
                                          <p:spTgt spid="5">
                                            <p:txEl>
                                              <p:pRg st="3" end="3"/>
                                            </p:txEl>
                                          </p:spTgt>
                                        </p:tgtEl>
                                        <p:attrNameLst>
                                          <p:attrName>ppt_x</p:attrName>
                                        </p:attrNameLst>
                                      </p:cBhvr>
                                    </p:anim>
                                    <p:anim from="(-#ppt_h/2)" to="(#ppt_y)" calcmode="lin" valueType="num">
                                      <p:cBhvr>
                                        <p:cTn id="27" dur="1000" fill="hold">
                                          <p:stCondLst>
                                            <p:cond delay="0"/>
                                          </p:stCondLst>
                                        </p:cTn>
                                        <p:tgtEl>
                                          <p:spTgt spid="5">
                                            <p:txEl>
                                              <p:pRg st="3" end="3"/>
                                            </p:txEl>
                                          </p:spTgt>
                                        </p:tgtEl>
                                        <p:attrNameLst>
                                          <p:attrName>ppt_y</p:attrName>
                                        </p:attrNameLst>
                                      </p:cBhvr>
                                    </p:anim>
                                    <p:animRot by="21600000">
                                      <p:cBhvr>
                                        <p:cTn id="28" dur="1000" fill="hold">
                                          <p:stCondLst>
                                            <p:cond delay="0"/>
                                          </p:stCondLst>
                                        </p:cTn>
                                        <p:tgtEl>
                                          <p:spTgt spid="5">
                                            <p:txEl>
                                              <p:pRg st="3" end="3"/>
                                            </p:txEl>
                                          </p:spTgt>
                                        </p:tgtEl>
                                        <p:attrNameLst>
                                          <p:attrName>r</p:attrName>
                                        </p:attrNameLst>
                                      </p:cBhvr>
                                    </p:animRot>
                                  </p:childTnLst>
                                </p:cTn>
                              </p:par>
                              <p:par>
                                <p:cTn id="29" presetID="56" presetClass="entr" presetSubtype="0" fill="hold" nodeType="withEffect">
                                  <p:stCondLst>
                                    <p:cond delay="0"/>
                                  </p:stCondLst>
                                  <p:iterate type="lt">
                                    <p:tmPct val="10000"/>
                                  </p:iterate>
                                  <p:childTnLst>
                                    <p:set>
                                      <p:cBhvr>
                                        <p:cTn id="30" dur="1" fill="hold">
                                          <p:stCondLst>
                                            <p:cond delay="0"/>
                                          </p:stCondLst>
                                        </p:cTn>
                                        <p:tgtEl>
                                          <p:spTgt spid="5">
                                            <p:txEl>
                                              <p:pRg st="4" end="4"/>
                                            </p:txEl>
                                          </p:spTgt>
                                        </p:tgtEl>
                                        <p:attrNameLst>
                                          <p:attrName>style.visibility</p:attrName>
                                        </p:attrNameLst>
                                      </p:cBhvr>
                                      <p:to>
                                        <p:strVal val="visible"/>
                                      </p:to>
                                    </p:set>
                                    <p:anim by="(-#ppt_w*2)" calcmode="lin" valueType="num">
                                      <p:cBhvr rctx="PPT">
                                        <p:cTn id="31" dur="500" autoRev="1" fill="hold">
                                          <p:stCondLst>
                                            <p:cond delay="0"/>
                                          </p:stCondLst>
                                        </p:cTn>
                                        <p:tgtEl>
                                          <p:spTgt spid="5">
                                            <p:txEl>
                                              <p:pRg st="4" end="4"/>
                                            </p:txEl>
                                          </p:spTgt>
                                        </p:tgtEl>
                                        <p:attrNameLst>
                                          <p:attrName>ppt_w</p:attrName>
                                        </p:attrNameLst>
                                      </p:cBhvr>
                                    </p:anim>
                                    <p:anim by="(#ppt_w*0.50)" calcmode="lin" valueType="num">
                                      <p:cBhvr>
                                        <p:cTn id="32" dur="500" decel="50000" autoRev="1" fill="hold">
                                          <p:stCondLst>
                                            <p:cond delay="0"/>
                                          </p:stCondLst>
                                        </p:cTn>
                                        <p:tgtEl>
                                          <p:spTgt spid="5">
                                            <p:txEl>
                                              <p:pRg st="4" end="4"/>
                                            </p:txEl>
                                          </p:spTgt>
                                        </p:tgtEl>
                                        <p:attrNameLst>
                                          <p:attrName>ppt_x</p:attrName>
                                        </p:attrNameLst>
                                      </p:cBhvr>
                                    </p:anim>
                                    <p:anim from="(-#ppt_h/2)" to="(#ppt_y)" calcmode="lin" valueType="num">
                                      <p:cBhvr>
                                        <p:cTn id="33" dur="1000" fill="hold">
                                          <p:stCondLst>
                                            <p:cond delay="0"/>
                                          </p:stCondLst>
                                        </p:cTn>
                                        <p:tgtEl>
                                          <p:spTgt spid="5">
                                            <p:txEl>
                                              <p:pRg st="4" end="4"/>
                                            </p:txEl>
                                          </p:spTgt>
                                        </p:tgtEl>
                                        <p:attrNameLst>
                                          <p:attrName>ppt_y</p:attrName>
                                        </p:attrNameLst>
                                      </p:cBhvr>
                                    </p:anim>
                                    <p:animRot by="21600000">
                                      <p:cBhvr>
                                        <p:cTn id="34" dur="1000" fill="hold">
                                          <p:stCondLst>
                                            <p:cond delay="0"/>
                                          </p:stCondLst>
                                        </p:cTn>
                                        <p:tgtEl>
                                          <p:spTgt spid="5">
                                            <p:txEl>
                                              <p:pRg st="4" end="4"/>
                                            </p:txEl>
                                          </p:spTgt>
                                        </p:tgtEl>
                                        <p:attrNameLst>
                                          <p:attrName>r</p:attrName>
                                        </p:attrNameLst>
                                      </p:cBhvr>
                                    </p:animRot>
                                  </p:childTnLst>
                                </p:cTn>
                              </p:par>
                              <p:par>
                                <p:cTn id="35" presetID="56" presetClass="entr" presetSubtype="0" fill="hold" nodeType="withEffect">
                                  <p:stCondLst>
                                    <p:cond delay="0"/>
                                  </p:stCondLst>
                                  <p:iterate type="lt">
                                    <p:tmPct val="10000"/>
                                  </p:iterate>
                                  <p:childTnLst>
                                    <p:set>
                                      <p:cBhvr>
                                        <p:cTn id="36" dur="1" fill="hold">
                                          <p:stCondLst>
                                            <p:cond delay="0"/>
                                          </p:stCondLst>
                                        </p:cTn>
                                        <p:tgtEl>
                                          <p:spTgt spid="5">
                                            <p:txEl>
                                              <p:pRg st="5" end="5"/>
                                            </p:txEl>
                                          </p:spTgt>
                                        </p:tgtEl>
                                        <p:attrNameLst>
                                          <p:attrName>style.visibility</p:attrName>
                                        </p:attrNameLst>
                                      </p:cBhvr>
                                      <p:to>
                                        <p:strVal val="visible"/>
                                      </p:to>
                                    </p:set>
                                    <p:anim by="(-#ppt_w*2)" calcmode="lin" valueType="num">
                                      <p:cBhvr rctx="PPT">
                                        <p:cTn id="37" dur="500" autoRev="1" fill="hold">
                                          <p:stCondLst>
                                            <p:cond delay="0"/>
                                          </p:stCondLst>
                                        </p:cTn>
                                        <p:tgtEl>
                                          <p:spTgt spid="5">
                                            <p:txEl>
                                              <p:pRg st="5" end="5"/>
                                            </p:txEl>
                                          </p:spTgt>
                                        </p:tgtEl>
                                        <p:attrNameLst>
                                          <p:attrName>ppt_w</p:attrName>
                                        </p:attrNameLst>
                                      </p:cBhvr>
                                    </p:anim>
                                    <p:anim by="(#ppt_w*0.50)" calcmode="lin" valueType="num">
                                      <p:cBhvr>
                                        <p:cTn id="38" dur="500" decel="50000" autoRev="1" fill="hold">
                                          <p:stCondLst>
                                            <p:cond delay="0"/>
                                          </p:stCondLst>
                                        </p:cTn>
                                        <p:tgtEl>
                                          <p:spTgt spid="5">
                                            <p:txEl>
                                              <p:pRg st="5" end="5"/>
                                            </p:txEl>
                                          </p:spTgt>
                                        </p:tgtEl>
                                        <p:attrNameLst>
                                          <p:attrName>ppt_x</p:attrName>
                                        </p:attrNameLst>
                                      </p:cBhvr>
                                    </p:anim>
                                    <p:anim from="(-#ppt_h/2)" to="(#ppt_y)" calcmode="lin" valueType="num">
                                      <p:cBhvr>
                                        <p:cTn id="39" dur="1000" fill="hold">
                                          <p:stCondLst>
                                            <p:cond delay="0"/>
                                          </p:stCondLst>
                                        </p:cTn>
                                        <p:tgtEl>
                                          <p:spTgt spid="5">
                                            <p:txEl>
                                              <p:pRg st="5" end="5"/>
                                            </p:txEl>
                                          </p:spTgt>
                                        </p:tgtEl>
                                        <p:attrNameLst>
                                          <p:attrName>ppt_y</p:attrName>
                                        </p:attrNameLst>
                                      </p:cBhvr>
                                    </p:anim>
                                    <p:animRot by="21600000">
                                      <p:cBhvr>
                                        <p:cTn id="40" dur="1000" fill="hold">
                                          <p:stCondLst>
                                            <p:cond delay="0"/>
                                          </p:stCondLst>
                                        </p:cTn>
                                        <p:tgtEl>
                                          <p:spTgt spid="5">
                                            <p:txEl>
                                              <p:pRg st="5" end="5"/>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heme5">
  <a:themeElements>
    <a:clrScheme name="Custom 1">
      <a:dk1>
        <a:srgbClr val="FFFFFF"/>
      </a:dk1>
      <a:lt1>
        <a:srgbClr val="FFFFFF"/>
      </a:lt1>
      <a:dk2>
        <a:srgbClr val="FFFFFF"/>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ustom 1">
      <a:majorFont>
        <a:latin typeface="Aharoni"/>
        <a:ea typeface=""/>
        <a:cs typeface=""/>
      </a:majorFont>
      <a:minorFont>
        <a:latin typeface="Aharon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Theme5</Template>
  <TotalTime>0</TotalTime>
  <Words>3381</Words>
  <Application>Microsoft Office PowerPoint</Application>
  <PresentationFormat>On-screen Show (4:3)</PresentationFormat>
  <Paragraphs>493</Paragraphs>
  <Slides>101</Slides>
  <Notes>3</Notes>
  <HiddenSlides>0</HiddenSlides>
  <MMClips>1</MMClips>
  <ScaleCrop>false</ScaleCrop>
  <HeadingPairs>
    <vt:vector size="4" baseType="variant">
      <vt:variant>
        <vt:lpstr>Theme</vt:lpstr>
      </vt:variant>
      <vt:variant>
        <vt:i4>1</vt:i4>
      </vt:variant>
      <vt:variant>
        <vt:lpstr>Slide Titles</vt:lpstr>
      </vt:variant>
      <vt:variant>
        <vt:i4>101</vt:i4>
      </vt:variant>
    </vt:vector>
  </HeadingPairs>
  <TitlesOfParts>
    <vt:vector size="102" baseType="lpstr">
      <vt:lpstr>Theme5</vt:lpstr>
      <vt:lpstr>PowerPoint Presentation</vt:lpstr>
      <vt:lpstr>Science is different </vt:lpstr>
      <vt:lpstr>Value of BIOLOGY PAPER 3 </vt:lpstr>
      <vt:lpstr>Practical skills tested</vt:lpstr>
      <vt:lpstr>Continued </vt:lpstr>
      <vt:lpstr>Continued </vt:lpstr>
      <vt:lpstr>General experimental procedure</vt:lpstr>
      <vt:lpstr> (Paper 3) is organised into three questions</vt:lpstr>
      <vt:lpstr>Physiology Questions are designed to test a candidates’ ability to;</vt:lpstr>
      <vt:lpstr>Types of physiology questions</vt:lpstr>
      <vt:lpstr>Food test questions</vt:lpstr>
      <vt:lpstr>Food tests </vt:lpstr>
      <vt:lpstr>Common mistakes in food tests as observed by examiners;</vt:lpstr>
      <vt:lpstr>Appropriate test titles</vt:lpstr>
      <vt:lpstr>Explaining Wrong Order of answers </vt:lpstr>
      <vt:lpstr>Explaining wrong procedure </vt:lpstr>
      <vt:lpstr>Mistakes made in the procedure</vt:lpstr>
      <vt:lpstr>Continued </vt:lpstr>
      <vt:lpstr>Continued </vt:lpstr>
      <vt:lpstr>Continued </vt:lpstr>
      <vt:lpstr>Continued </vt:lpstr>
      <vt:lpstr>Wrong Observation </vt:lpstr>
      <vt:lpstr>Negative Deductions are wrong </vt:lpstr>
      <vt:lpstr>REDUCING SUGARS TEST / BENEDICT’S TEST</vt:lpstr>
      <vt:lpstr>Colours of results</vt:lpstr>
      <vt:lpstr>HOW DOES THE HUMAN BODY BENEFIT FROM THE FOOD SUBSTANCES?</vt:lpstr>
      <vt:lpstr>Continued </vt:lpstr>
      <vt:lpstr>continued</vt:lpstr>
      <vt:lpstr>continued</vt:lpstr>
      <vt:lpstr>continued</vt:lpstr>
      <vt:lpstr>continued</vt:lpstr>
      <vt:lpstr>PowerPoint Presentation</vt:lpstr>
      <vt:lpstr>Physiological questions involving enzymes </vt:lpstr>
      <vt:lpstr>Enzyme based Questions involve;</vt:lpstr>
      <vt:lpstr>Areas tested in enzyme questions</vt:lpstr>
      <vt:lpstr>Enzyme; Sucrase </vt:lpstr>
      <vt:lpstr>Enzyme; catalase </vt:lpstr>
      <vt:lpstr>continued</vt:lpstr>
      <vt:lpstr>Photos of the tissues</vt:lpstr>
      <vt:lpstr>Enzyme; amylase </vt:lpstr>
      <vt:lpstr>Effects of temperature on enzymes</vt:lpstr>
      <vt:lpstr>Continued </vt:lpstr>
      <vt:lpstr>Advantages of using a water bath in enzyme controlled reactions</vt:lpstr>
      <vt:lpstr>Precautions in temperature effect on enzyme questions</vt:lpstr>
      <vt:lpstr>Effect of pH on enzyme activity</vt:lpstr>
      <vt:lpstr>Common acid-base indicators</vt:lpstr>
      <vt:lpstr>Effects of co-factor on enzyme activity;</vt:lpstr>
      <vt:lpstr>How to detect a practical question involving enzymes</vt:lpstr>
      <vt:lpstr>suggested hints </vt:lpstr>
      <vt:lpstr>suggested hints </vt:lpstr>
      <vt:lpstr>suggested hints </vt:lpstr>
      <vt:lpstr>suggested hints </vt:lpstr>
      <vt:lpstr>suggested hints </vt:lpstr>
      <vt:lpstr>suggested hints </vt:lpstr>
      <vt:lpstr>suggested hints </vt:lpstr>
      <vt:lpstr>Commercial applications of enzymes</vt:lpstr>
      <vt:lpstr>continued</vt:lpstr>
      <vt:lpstr>continued</vt:lpstr>
      <vt:lpstr>PowerPoint Presentation</vt:lpstr>
      <vt:lpstr>Physiological questions involving osmosis include,</vt:lpstr>
      <vt:lpstr>Osmosis questions </vt:lpstr>
      <vt:lpstr>Plasmolysis of onion cells</vt:lpstr>
      <vt:lpstr>PowerPoint Presentation</vt:lpstr>
      <vt:lpstr>Electron micrograph questions in botany or zoology</vt:lpstr>
      <vt:lpstr>Hints on Identification of various structures in electron micrographs</vt:lpstr>
      <vt:lpstr>Identify the cell membrane</vt:lpstr>
      <vt:lpstr>Identify the stages of cell division</vt:lpstr>
      <vt:lpstr>Interpreting Nucleus micrograph</vt:lpstr>
      <vt:lpstr>Identify the Nucleus  parts</vt:lpstr>
      <vt:lpstr>Interpreting cytoplasm micrograph</vt:lpstr>
      <vt:lpstr>Interpreting mitochondrion micrograph</vt:lpstr>
      <vt:lpstr>Interpreting endoplasmic reticulum (ER) micrograph</vt:lpstr>
      <vt:lpstr>Interpreting Golgi apparatus micrograph </vt:lpstr>
      <vt:lpstr>Interpreting cell vacuoles micrographs</vt:lpstr>
      <vt:lpstr>How to identify the activities taking place in a cell at the time when the micrograph was prepared</vt:lpstr>
      <vt:lpstr>Dichotomous key; an identification key  in zoology &amp; botany questions</vt:lpstr>
      <vt:lpstr>Guidelines on how to use dichotomous keys</vt:lpstr>
      <vt:lpstr>Example </vt:lpstr>
      <vt:lpstr>Use the photos with the dichotomous keys to identify the organisms</vt:lpstr>
      <vt:lpstr>Complete this table</vt:lpstr>
      <vt:lpstr>Basic guidelines on construction of a dichotomous key</vt:lpstr>
      <vt:lpstr>Example; construct a dichotomous key  to identify the following insects </vt:lpstr>
      <vt:lpstr>Make a table of identifying features</vt:lpstr>
      <vt:lpstr>Constructed dichotomous key</vt:lpstr>
      <vt:lpstr>   Biology illustrations in zoology &amp; botany</vt:lpstr>
      <vt:lpstr>Drawing vs diagram</vt:lpstr>
      <vt:lpstr>What examiners look for in a drawing</vt:lpstr>
      <vt:lpstr>Continued </vt:lpstr>
      <vt:lpstr>continued</vt:lpstr>
      <vt:lpstr>continued</vt:lpstr>
      <vt:lpstr>continued</vt:lpstr>
      <vt:lpstr>Clarity of lines continued</vt:lpstr>
      <vt:lpstr>Continued </vt:lpstr>
      <vt:lpstr>Continued </vt:lpstr>
      <vt:lpstr>Continued </vt:lpstr>
      <vt:lpstr>ANATOMICAL TERMINOLOGY</vt:lpstr>
      <vt:lpstr>PowerPoint Presentation</vt:lpstr>
      <vt:lpstr>For each diagram you draw use the following format for effective study</vt:lpstr>
      <vt:lpstr>EXAMPLE 1</vt:lpstr>
      <vt:lpstr>EXAMPLE 2</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2012-02-18T18:25:22Z</dcterms:created>
  <dcterms:modified xsi:type="dcterms:W3CDTF">2012-10-24T16:46:19Z</dcterms:modified>
</cp:coreProperties>
</file>

<file path=docProps/thumbnail.jpeg>
</file>